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74" r:id="rId2"/>
    <p:sldId id="624" r:id="rId3"/>
    <p:sldId id="627" r:id="rId4"/>
    <p:sldId id="628" r:id="rId5"/>
    <p:sldId id="626" r:id="rId6"/>
    <p:sldId id="632" r:id="rId7"/>
    <p:sldId id="630" r:id="rId8"/>
    <p:sldId id="631" r:id="rId9"/>
    <p:sldId id="633" r:id="rId10"/>
    <p:sldId id="629" r:id="rId11"/>
    <p:sldId id="635" r:id="rId12"/>
    <p:sldId id="609" r:id="rId13"/>
  </p:sldIdLst>
  <p:sldSz cx="17071975" cy="9601200"/>
  <p:notesSz cx="6858000" cy="9144000"/>
  <p:defaultTextStyle>
    <a:defPPr>
      <a:defRPr lang="en-US"/>
    </a:defPPr>
    <a:lvl1pPr marL="0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62061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24122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86183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48244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10305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72366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34427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96488" algn="l" defTabSz="1524122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9" userDrawn="1">
          <p15:clr>
            <a:srgbClr val="A4A3A4"/>
          </p15:clr>
        </p15:guide>
        <p15:guide id="2" orient="horz" pos="6040" userDrawn="1">
          <p15:clr>
            <a:srgbClr val="A4A3A4"/>
          </p15:clr>
        </p15:guide>
        <p15:guide id="3" pos="53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732"/>
    <a:srgbClr val="1D1D1D"/>
    <a:srgbClr val="111111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howGuides="1">
      <p:cViewPr varScale="1">
        <p:scale>
          <a:sx n="85" d="100"/>
          <a:sy n="85" d="100"/>
        </p:scale>
        <p:origin x="900" y="102"/>
      </p:cViewPr>
      <p:guideLst>
        <p:guide orient="horz" pos="2979"/>
        <p:guide orient="horz" pos="6040"/>
        <p:guide pos="53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3200" b="1" u="sng" dirty="0" smtClean="0"/>
              <a:t>European Partner Network</a:t>
            </a:r>
            <a:endParaRPr lang="en-GB" sz="32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(Planned)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125</c:v>
                </c:pt>
                <c:pt idx="1">
                  <c:v>137</c:v>
                </c:pt>
                <c:pt idx="2">
                  <c:v>145</c:v>
                </c:pt>
                <c:pt idx="3">
                  <c:v>155</c:v>
                </c:pt>
                <c:pt idx="4">
                  <c:v>164</c:v>
                </c:pt>
                <c:pt idx="5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5-4726-A26F-94FF5E6AF8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Brexit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(Planned)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31</c:v>
                </c:pt>
                <c:pt idx="1">
                  <c:v>34</c:v>
                </c:pt>
                <c:pt idx="2">
                  <c:v>37</c:v>
                </c:pt>
                <c:pt idx="3">
                  <c:v>40</c:v>
                </c:pt>
                <c:pt idx="4">
                  <c:v>43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55-4726-A26F-94FF5E6AF8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Remainers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 (Planned)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94</c:v>
                </c:pt>
                <c:pt idx="1">
                  <c:v>103</c:v>
                </c:pt>
                <c:pt idx="2">
                  <c:v>108</c:v>
                </c:pt>
                <c:pt idx="3">
                  <c:v>115</c:v>
                </c:pt>
                <c:pt idx="4">
                  <c:v>121</c:v>
                </c:pt>
                <c:pt idx="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55-4726-A26F-94FF5E6AF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606424"/>
        <c:axId val="287071328"/>
      </c:barChart>
      <c:catAx>
        <c:axId val="28960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071328"/>
        <c:crosses val="autoZero"/>
        <c:auto val="1"/>
        <c:lblAlgn val="ctr"/>
        <c:lblOffset val="100"/>
        <c:noMultiLvlLbl val="0"/>
      </c:catAx>
      <c:valAx>
        <c:axId val="28707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60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Partners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Sheet1!$A$2:$A$30</c:f>
              <c:strCache>
                <c:ptCount val="29"/>
                <c:pt idx="0">
                  <c:v>Balkans</c:v>
                </c:pt>
                <c:pt idx="1">
                  <c:v>Denmark</c:v>
                </c:pt>
                <c:pt idx="2">
                  <c:v>Greece</c:v>
                </c:pt>
                <c:pt idx="3">
                  <c:v>Slovenia</c:v>
                </c:pt>
                <c:pt idx="4">
                  <c:v>Sweden</c:v>
                </c:pt>
                <c:pt idx="5">
                  <c:v>Wales</c:v>
                </c:pt>
                <c:pt idx="6">
                  <c:v>Belarus</c:v>
                </c:pt>
                <c:pt idx="7">
                  <c:v>Belgium</c:v>
                </c:pt>
                <c:pt idx="8">
                  <c:v>Finland</c:v>
                </c:pt>
                <c:pt idx="9">
                  <c:v>Israel</c:v>
                </c:pt>
                <c:pt idx="10">
                  <c:v>Kazakhstan</c:v>
                </c:pt>
                <c:pt idx="11">
                  <c:v>Norway</c:v>
                </c:pt>
                <c:pt idx="12">
                  <c:v>Portugal</c:v>
                </c:pt>
                <c:pt idx="13">
                  <c:v>Slovakia</c:v>
                </c:pt>
                <c:pt idx="14">
                  <c:v>Switzerland</c:v>
                </c:pt>
                <c:pt idx="15">
                  <c:v>Austria</c:v>
                </c:pt>
                <c:pt idx="16">
                  <c:v>Czech</c:v>
                </c:pt>
                <c:pt idx="17">
                  <c:v>France</c:v>
                </c:pt>
                <c:pt idx="18">
                  <c:v>Ireland</c:v>
                </c:pt>
                <c:pt idx="19">
                  <c:v>Lithuania</c:v>
                </c:pt>
                <c:pt idx="20">
                  <c:v>Spain</c:v>
                </c:pt>
                <c:pt idx="21">
                  <c:v>Netherlands</c:v>
                </c:pt>
                <c:pt idx="22">
                  <c:v>Ukraine</c:v>
                </c:pt>
                <c:pt idx="23">
                  <c:v>Scotland</c:v>
                </c:pt>
                <c:pt idx="24">
                  <c:v>Russia</c:v>
                </c:pt>
                <c:pt idx="25">
                  <c:v>Italy</c:v>
                </c:pt>
                <c:pt idx="26">
                  <c:v>Germany</c:v>
                </c:pt>
                <c:pt idx="27">
                  <c:v>England</c:v>
                </c:pt>
                <c:pt idx="28">
                  <c:v>Poland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3</c:v>
                </c:pt>
                <c:pt idx="23">
                  <c:v>4</c:v>
                </c:pt>
                <c:pt idx="24">
                  <c:v>10</c:v>
                </c:pt>
                <c:pt idx="25">
                  <c:v>11</c:v>
                </c:pt>
                <c:pt idx="26">
                  <c:v>23</c:v>
                </c:pt>
                <c:pt idx="27">
                  <c:v>38</c:v>
                </c:pt>
                <c:pt idx="28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08-4E20-A7B3-8BEEE072C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8333776"/>
        <c:axId val="318336072"/>
      </c:barChart>
      <c:catAx>
        <c:axId val="31833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336072"/>
        <c:crosses val="autoZero"/>
        <c:auto val="1"/>
        <c:lblAlgn val="ctr"/>
        <c:lblOffset val="100"/>
        <c:noMultiLvlLbl val="0"/>
      </c:catAx>
      <c:valAx>
        <c:axId val="318336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33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Partner Sales US$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Sheet1!$A$2:$A$49</c:f>
              <c:numCache>
                <c:formatCode>General</c:formatCode>
                <c:ptCount val="48"/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-419</c:v>
                </c:pt>
                <c:pt idx="1">
                  <c:v>0</c:v>
                </c:pt>
                <c:pt idx="2">
                  <c:v>38</c:v>
                </c:pt>
                <c:pt idx="3">
                  <c:v>185</c:v>
                </c:pt>
                <c:pt idx="4">
                  <c:v>320</c:v>
                </c:pt>
                <c:pt idx="5">
                  <c:v>666</c:v>
                </c:pt>
                <c:pt idx="6">
                  <c:v>1562</c:v>
                </c:pt>
                <c:pt idx="7">
                  <c:v>1626</c:v>
                </c:pt>
                <c:pt idx="8">
                  <c:v>1691</c:v>
                </c:pt>
                <c:pt idx="9">
                  <c:v>4216</c:v>
                </c:pt>
                <c:pt idx="10">
                  <c:v>4630</c:v>
                </c:pt>
                <c:pt idx="11">
                  <c:v>4752</c:v>
                </c:pt>
                <c:pt idx="12">
                  <c:v>6585</c:v>
                </c:pt>
                <c:pt idx="13">
                  <c:v>10928</c:v>
                </c:pt>
                <c:pt idx="14">
                  <c:v>11702</c:v>
                </c:pt>
                <c:pt idx="15">
                  <c:v>15277</c:v>
                </c:pt>
                <c:pt idx="16">
                  <c:v>16795</c:v>
                </c:pt>
                <c:pt idx="17">
                  <c:v>21126</c:v>
                </c:pt>
                <c:pt idx="18">
                  <c:v>21855</c:v>
                </c:pt>
                <c:pt idx="19">
                  <c:v>23917</c:v>
                </c:pt>
                <c:pt idx="20">
                  <c:v>24462</c:v>
                </c:pt>
                <c:pt idx="21">
                  <c:v>24638</c:v>
                </c:pt>
                <c:pt idx="22">
                  <c:v>27477</c:v>
                </c:pt>
                <c:pt idx="23">
                  <c:v>29657</c:v>
                </c:pt>
                <c:pt idx="24">
                  <c:v>30917</c:v>
                </c:pt>
                <c:pt idx="25">
                  <c:v>33485</c:v>
                </c:pt>
                <c:pt idx="26">
                  <c:v>43879</c:v>
                </c:pt>
                <c:pt idx="27">
                  <c:v>48427</c:v>
                </c:pt>
                <c:pt idx="28">
                  <c:v>49414</c:v>
                </c:pt>
                <c:pt idx="29">
                  <c:v>53420</c:v>
                </c:pt>
                <c:pt idx="30">
                  <c:v>63265</c:v>
                </c:pt>
                <c:pt idx="31">
                  <c:v>64472</c:v>
                </c:pt>
                <c:pt idx="32">
                  <c:v>68037</c:v>
                </c:pt>
                <c:pt idx="33">
                  <c:v>76277</c:v>
                </c:pt>
                <c:pt idx="34">
                  <c:v>81934</c:v>
                </c:pt>
                <c:pt idx="35">
                  <c:v>83388</c:v>
                </c:pt>
                <c:pt idx="36">
                  <c:v>94151</c:v>
                </c:pt>
                <c:pt idx="37">
                  <c:v>119793</c:v>
                </c:pt>
                <c:pt idx="38">
                  <c:v>159219</c:v>
                </c:pt>
                <c:pt idx="39">
                  <c:v>182168</c:v>
                </c:pt>
                <c:pt idx="40">
                  <c:v>196826</c:v>
                </c:pt>
                <c:pt idx="41">
                  <c:v>210518</c:v>
                </c:pt>
                <c:pt idx="42">
                  <c:v>216714</c:v>
                </c:pt>
                <c:pt idx="43">
                  <c:v>301761</c:v>
                </c:pt>
                <c:pt idx="44">
                  <c:v>402296</c:v>
                </c:pt>
                <c:pt idx="45">
                  <c:v>738872</c:v>
                </c:pt>
                <c:pt idx="46">
                  <c:v>909476</c:v>
                </c:pt>
                <c:pt idx="47">
                  <c:v>1634829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7-4CA0-BFA0-38139B3C9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6773992"/>
        <c:axId val="316774976"/>
      </c:barChart>
      <c:catAx>
        <c:axId val="316773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74976"/>
        <c:crosses val="autoZero"/>
        <c:auto val="1"/>
        <c:lblAlgn val="ctr"/>
        <c:lblOffset val="100"/>
        <c:noMultiLvlLbl val="0"/>
      </c:catAx>
      <c:valAx>
        <c:axId val="3167749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6773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BA91E-8AC2-4EDD-898A-ECC9620E866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0D63-E52D-4DDE-8845-94A31003A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7071F-5105-4ADA-8ECD-45A630C28AE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2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0D63-E52D-4DDE-8845-94A31003A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4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0D63-E52D-4DDE-8845-94A31003A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file:///E:\Delta%20Conference%202016%20-%20Day%2001%20-%20Session%2002\Delta%20Logo%20Reveal%20Large%20CONFERENCE.mov" TargetMode="External"/><Relationship Id="rId1" Type="http://schemas.microsoft.com/office/2007/relationships/media" Target="file:///E:\Delta%20Conference%202016%20-%20Day%2001%20-%20Session%2002\Delta%20Logo%20Reveal%20Large%20CONFERENCE.mov" TargetMode="Externa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7071975" cy="9601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9601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6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lta Logo Reveal Large CONFERENC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5975" y="4469932"/>
            <a:ext cx="6096851" cy="3429479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63574" y="1600200"/>
            <a:ext cx="15732126" cy="381000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0001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31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110" y="8702935"/>
            <a:ext cx="1591865" cy="898267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idx="4294967295"/>
          </p:nvPr>
        </p:nvSpPr>
        <p:spPr>
          <a:xfrm>
            <a:off x="4412010" y="120650"/>
            <a:ext cx="8247955" cy="863526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GB" sz="4800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2017 Regional Seminar – Chester, UK</a:t>
            </a:r>
            <a:endParaRPr lang="en-GB" sz="4800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22723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95268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7796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67322" y="7991536"/>
            <a:ext cx="6676508" cy="978858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4801" b="1" spc="100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88885" y="640712"/>
            <a:ext cx="5079917" cy="397032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900" b="1" spc="400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457230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2" indent="0">
              <a:buNone/>
              <a:defRPr sz="1600" b="1"/>
            </a:lvl4pPr>
            <a:lvl5pPr marL="1828922" indent="0">
              <a:buNone/>
              <a:defRPr sz="1600" b="1"/>
            </a:lvl5pPr>
            <a:lvl6pPr marL="2286152" indent="0">
              <a:buNone/>
              <a:defRPr sz="1600" b="1"/>
            </a:lvl6pPr>
            <a:lvl7pPr marL="2743383" indent="0">
              <a:buNone/>
              <a:defRPr sz="1600" b="1"/>
            </a:lvl7pPr>
            <a:lvl8pPr marL="3200613" indent="0">
              <a:buNone/>
              <a:defRPr sz="1600" b="1"/>
            </a:lvl8pPr>
            <a:lvl9pPr marL="365784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90889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kyscra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5947" y="741161"/>
            <a:ext cx="13472044" cy="806490"/>
          </a:xfrm>
        </p:spPr>
        <p:txBody>
          <a:bodyPr>
            <a:noAutofit/>
          </a:bodyPr>
          <a:lstStyle>
            <a:lvl1pPr algn="l">
              <a:defRPr sz="3920" b="0">
                <a:solidFill>
                  <a:srgbClr val="E43037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Isosceles Triangle 2"/>
          <p:cNvSpPr>
            <a:spLocks/>
          </p:cNvSpPr>
          <p:nvPr userDrawn="1"/>
        </p:nvSpPr>
        <p:spPr>
          <a:xfrm rot="5400000">
            <a:off x="2250969" y="946791"/>
            <a:ext cx="403200" cy="47048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57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3276376"/>
            <a:ext cx="17071975" cy="304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53" r:id="rId6"/>
    <p:sldLayoutId id="2147483654" r:id="rId7"/>
    <p:sldLayoutId id="2147483655" r:id="rId8"/>
    <p:sldLayoutId id="2147483660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ctr" defTabSz="1524223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84" indent="-571584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8432" indent="-476319" algn="l" defTabSz="1524223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278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3pPr>
      <a:lvl4pPr marL="2667391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503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»"/>
        <a:defRPr sz="33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614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727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7pPr>
      <a:lvl8pPr marL="5715838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8pPr>
      <a:lvl9pPr marL="6477950" indent="-381055" algn="l" defTabSz="15242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12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223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336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447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559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670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4783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6894" algn="l" defTabSz="1524223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3449665" y="120650"/>
            <a:ext cx="10172649" cy="863526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571584" indent="-571584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8432" indent="-476319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527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391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503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1614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3727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83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7950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2019 European Seminar – Amsterdam, Netherlands</a:t>
            </a:r>
            <a:endParaRPr lang="en-GB" sz="4800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308886" y="7991536"/>
            <a:ext cx="6314486" cy="978858"/>
          </a:xfrm>
        </p:spPr>
        <p:txBody>
          <a:bodyPr/>
          <a:lstStyle/>
          <a:p>
            <a:r>
              <a:rPr lang="en-GB" dirty="0" smtClean="0"/>
              <a:t>Year-on-Year YTD Sales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57" y="192088"/>
            <a:ext cx="13154025" cy="7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267322" y="7991536"/>
            <a:ext cx="7006726" cy="978858"/>
          </a:xfrm>
        </p:spPr>
        <p:txBody>
          <a:bodyPr/>
          <a:lstStyle/>
          <a:p>
            <a:r>
              <a:rPr lang="en-GB" dirty="0" smtClean="0"/>
              <a:t>Partner Satisfaction Survey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3" y="480120"/>
            <a:ext cx="7239000" cy="6048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079" y="660140"/>
            <a:ext cx="65055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4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Regional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5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187" y="1602241"/>
            <a:ext cx="12801600" cy="6396718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81697" y="7546527"/>
            <a:ext cx="162511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itchFamily="34" charset="0"/>
              </a:rPr>
              <a:t>Delta Controls is one of the global leaders and BACnet pioneers</a:t>
            </a:r>
            <a:b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itchFamily="34" charset="0"/>
              </a:rPr>
            </a:br>
            <a: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itchFamily="34" charset="0"/>
              </a:rPr>
              <a:t>with </a:t>
            </a:r>
            <a:r>
              <a:rPr lang="en-US" sz="4200" b="1" dirty="0">
                <a:solidFill>
                  <a:srgbClr val="FF0000"/>
                </a:solidFill>
                <a:latin typeface="DINPro-Bold" pitchFamily="34" charset="0"/>
              </a:rPr>
              <a:t>Partners on every continent</a:t>
            </a:r>
            <a: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itchFamily="34" charset="0"/>
              </a:rPr>
              <a:t> and</a:t>
            </a:r>
            <a:r>
              <a:rPr lang="en-US" sz="4200" b="1" dirty="0">
                <a:solidFill>
                  <a:srgbClr val="FF0000"/>
                </a:solidFill>
                <a:latin typeface="DINPro-Bold" pitchFamily="34" charset="0"/>
              </a:rPr>
              <a:t> </a:t>
            </a:r>
            <a: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itchFamily="34" charset="0"/>
              </a:rPr>
              <a:t>in over </a:t>
            </a:r>
            <a:r>
              <a:rPr lang="en-US" sz="4200" b="1" dirty="0">
                <a:solidFill>
                  <a:srgbClr val="FF0000"/>
                </a:solidFill>
                <a:latin typeface="DINPro-Bold" pitchFamily="34" charset="0"/>
              </a:rPr>
              <a:t>80 countries</a:t>
            </a:r>
            <a:r>
              <a:rPr lang="en-US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Pro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DINPro"/>
              </a:rPr>
              <a:t>Global Partner Network</a:t>
            </a:r>
            <a:endParaRPr lang="en-US" dirty="0">
              <a:latin typeface="DIN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62637" y="3288552"/>
            <a:ext cx="11061880" cy="3332931"/>
            <a:chOff x="3062637" y="3288552"/>
            <a:chExt cx="11061880" cy="3332931"/>
          </a:xfrm>
        </p:grpSpPr>
        <p:pic>
          <p:nvPicPr>
            <p:cNvPr id="3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440" y="402075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740" y="4398406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289" y="431879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859" y="377115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0560" y="453215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246" y="394302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621" y="375160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976" y="3651369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289" y="3633863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677" y="371001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717" y="3721737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8442" y="380796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093" y="3958007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745" y="3989237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87" y="3942785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852" y="396086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158" y="391905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16" y="3960863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769" y="396086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3717" y="3915289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811" y="402684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505" y="4040195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158" y="4102771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421" y="410902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239" y="413336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56" y="4157697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586" y="406830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87" y="416891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1612" y="4174443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8752" y="410902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608" y="4228806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745" y="428957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785" y="430163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477" y="434946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863" y="4379456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446" y="4582293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306" y="463052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210" y="4412409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837" y="440247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587" y="4116015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306" y="425237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446" y="420281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142" y="4282685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36" y="428957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140" y="4192129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242" y="4032176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696" y="410962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936" y="4125853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836" y="406281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737" y="422715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637" y="4391486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432" y="4025599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132" y="3898113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847" y="404461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562" y="4191111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277" y="433761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314" y="445739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620" y="4421424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693" y="4511271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764" y="428268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364" y="4215450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919" y="4054657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475" y="3893864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883" y="4144821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26" y="4299436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583" y="4397502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427" y="439148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797" y="411458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825" y="403575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10" y="394919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395" y="382979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484" y="3929343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573" y="4028887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377" y="408877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952" y="4116296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087" y="4158193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019" y="4203754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952" y="4249316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656" y="4291501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750" y="432259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678" y="410843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350" y="413574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491" y="4192127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633" y="4248507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149" y="461851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753" y="3288552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810" y="3919050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822" y="386013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5764" y="3631817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458" y="373151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307" y="3780555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5764" y="3740345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1417" y="379141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0033" y="3831046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4265" y="382941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612" y="385387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806" y="4233723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8037" y="4192479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612" y="4307741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1339" y="3958005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793" y="398176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221" y="410902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302" y="4073466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731" y="4108437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4388" y="380796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5078" y="3878233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5693" y="3925861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768" y="3781629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346" y="3796587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614" y="386198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8920" y="3909102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9747" y="400812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07" y="374806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670" y="3814087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022" y="3762361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675" y="379141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1022" y="3831137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7288" y="3870865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4748" y="3897159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8366" y="396377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8290" y="4015963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214" y="406814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8593" y="4109021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6053" y="4189189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9313" y="4215031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2572" y="424087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401" y="3994764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355" y="387497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912" y="3650120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1706" y="3536003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500" y="370246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2013" y="3676801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3877" y="3721736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0618" y="3444781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335" y="4136616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642" y="4760473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602" y="4854047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639" y="491393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042" y="5077993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852" y="586435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1420" y="456527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277" y="564488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3290" y="4592046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7548" y="4685063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1806" y="4778081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043" y="491295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7162" y="477807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3203" y="4855246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0046" y="4932412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2377" y="4628983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9580" y="465193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1586" y="446937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6615" y="6030683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836" y="620629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1719" y="650169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0115" y="6255576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422" y="6350537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964" y="6437981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657" y="6002081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314" y="4793174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919" y="622062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571" y="591089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455" y="594218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0144" y="5237841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9231" y="4897207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6314" y="513788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1542" y="5244264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5715" y="5178087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1542" y="543924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2490" y="488025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1567" y="4911844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4951" y="4885602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294" y="4592046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9530" y="4402470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385" y="4719124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401" y="461166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4364" y="474070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5369" y="4080648"/>
              <a:ext cx="111306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7610" y="4281802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448" y="5979234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738" y="6131266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3042" y="485047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970" y="4318792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8026" y="473068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6825" y="537935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5762" y="4839426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8647" y="500019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5840" y="5033725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4885" y="620562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0775" y="6381912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6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5860" y="6278333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7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54885" y="6350369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8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9086" y="640621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6091" y="5908074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062637" y="3647285"/>
              <a:ext cx="1450957" cy="464717"/>
              <a:chOff x="644123" y="2595783"/>
              <a:chExt cx="1036398" cy="33194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44123" y="2700189"/>
                <a:ext cx="708207" cy="227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70" dirty="0"/>
                  <a:t>Vancouver</a:t>
                </a:r>
              </a:p>
            </p:txBody>
          </p:sp>
          <p:pic>
            <p:nvPicPr>
              <p:cNvPr id="250" name="Picture 3" descr="C:\Users\jnicholls\Desktop\D red - Copy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304" y="2595783"/>
                <a:ext cx="282217" cy="303718"/>
              </a:xfrm>
              <a:prstGeom prst="rect">
                <a:avLst/>
              </a:prstGeom>
              <a:ln>
                <a:noFill/>
              </a:ln>
              <a:effectLst>
                <a:outerShdw blurRad="190500" dist="1651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1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967" y="3508631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3" descr="C:\Users\jnicholls\Desktop\D red - Copy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983" y="3612468"/>
              <a:ext cx="102798" cy="119785"/>
            </a:xfrm>
            <a:prstGeom prst="rect">
              <a:avLst/>
            </a:prstGeom>
            <a:ln>
              <a:noFill/>
            </a:ln>
            <a:effectLst>
              <a:outerShdw blurRad="190500" dist="1651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5323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267322" y="7991536"/>
            <a:ext cx="5380191" cy="978858"/>
          </a:xfrm>
        </p:spPr>
        <p:txBody>
          <a:bodyPr/>
          <a:lstStyle/>
          <a:p>
            <a:r>
              <a:rPr lang="en-GB" dirty="0" smtClean="0"/>
              <a:t>European Coverage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43" y="512355"/>
            <a:ext cx="10741938" cy="84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67322" y="7991536"/>
            <a:ext cx="4755469" cy="978858"/>
          </a:xfrm>
        </p:spPr>
        <p:txBody>
          <a:bodyPr/>
          <a:lstStyle/>
          <a:p>
            <a:r>
              <a:rPr lang="en-GB" dirty="0" smtClean="0"/>
              <a:t>Regional Update</a:t>
            </a:r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47293824"/>
              </p:ext>
            </p:extLst>
          </p:nvPr>
        </p:nvGraphicFramePr>
        <p:xfrm>
          <a:off x="4287515" y="0"/>
          <a:ext cx="12637404" cy="865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1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267322" y="7991536"/>
            <a:ext cx="5775107" cy="978858"/>
          </a:xfrm>
        </p:spPr>
        <p:txBody>
          <a:bodyPr/>
          <a:lstStyle/>
          <a:p>
            <a:r>
              <a:rPr lang="en-GB" dirty="0" smtClean="0"/>
              <a:t>Partner Demographic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04541663"/>
              </p:ext>
            </p:extLst>
          </p:nvPr>
        </p:nvGraphicFramePr>
        <p:xfrm>
          <a:off x="2919363" y="390641"/>
          <a:ext cx="11381317" cy="758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62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0"/>
          <a:stretch/>
        </p:blipFill>
        <p:spPr>
          <a:xfrm>
            <a:off x="3063379" y="3835"/>
            <a:ext cx="11485276" cy="95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8"/>
          <a:stretch/>
        </p:blipFill>
        <p:spPr>
          <a:xfrm>
            <a:off x="2160240" y="-1"/>
            <a:ext cx="13711814" cy="96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267322" y="7991536"/>
            <a:ext cx="4198265" cy="978858"/>
          </a:xfrm>
        </p:spPr>
        <p:txBody>
          <a:bodyPr/>
          <a:lstStyle/>
          <a:p>
            <a:r>
              <a:rPr lang="en-GB" dirty="0" smtClean="0"/>
              <a:t>Partner Sales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53439663"/>
              </p:ext>
            </p:extLst>
          </p:nvPr>
        </p:nvGraphicFramePr>
        <p:xfrm>
          <a:off x="2883359" y="228092"/>
          <a:ext cx="11381317" cy="758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5" y="5102743"/>
            <a:ext cx="3864857" cy="38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7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4264</TotalTime>
  <Words>50</Words>
  <Application>Microsoft Office PowerPoint</Application>
  <PresentationFormat>Custom</PresentationFormat>
  <Paragraphs>19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DIN Condensed</vt:lpstr>
      <vt:lpstr>DINPro</vt:lpstr>
      <vt:lpstr>DINPro-Black</vt:lpstr>
      <vt:lpstr>DINPro-Bold</vt:lpstr>
      <vt:lpstr>Office Theme</vt:lpstr>
      <vt:lpstr>PowerPoint Presentation</vt:lpstr>
      <vt:lpstr>PowerPoint Presentation</vt:lpstr>
      <vt:lpstr>Global Partner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Delta Controls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Murphy</dc:creator>
  <cp:lastModifiedBy>John Brough</cp:lastModifiedBy>
  <cp:revision>158</cp:revision>
  <dcterms:created xsi:type="dcterms:W3CDTF">2016-10-05T16:23:13Z</dcterms:created>
  <dcterms:modified xsi:type="dcterms:W3CDTF">2019-12-11T09:52:53Z</dcterms:modified>
</cp:coreProperties>
</file>