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05" r:id="rId1"/>
  </p:sldMasterIdLst>
  <p:notesMasterIdLst>
    <p:notesMasterId r:id="rId32"/>
  </p:notesMasterIdLst>
  <p:sldIdLst>
    <p:sldId id="303" r:id="rId2"/>
    <p:sldId id="304" r:id="rId3"/>
    <p:sldId id="305" r:id="rId4"/>
    <p:sldId id="312" r:id="rId5"/>
    <p:sldId id="313" r:id="rId6"/>
    <p:sldId id="314" r:id="rId7"/>
    <p:sldId id="315" r:id="rId8"/>
    <p:sldId id="316" r:id="rId9"/>
    <p:sldId id="318" r:id="rId10"/>
    <p:sldId id="317" r:id="rId11"/>
    <p:sldId id="319" r:id="rId12"/>
    <p:sldId id="320" r:id="rId13"/>
    <p:sldId id="321" r:id="rId14"/>
    <p:sldId id="322" r:id="rId15"/>
    <p:sldId id="323" r:id="rId16"/>
    <p:sldId id="311" r:id="rId17"/>
    <p:sldId id="325" r:id="rId18"/>
    <p:sldId id="327" r:id="rId19"/>
    <p:sldId id="326" r:id="rId20"/>
    <p:sldId id="328" r:id="rId21"/>
    <p:sldId id="329" r:id="rId22"/>
    <p:sldId id="330" r:id="rId23"/>
    <p:sldId id="331" r:id="rId24"/>
    <p:sldId id="306" r:id="rId25"/>
    <p:sldId id="288" r:id="rId26"/>
    <p:sldId id="307" r:id="rId27"/>
    <p:sldId id="308" r:id="rId28"/>
    <p:sldId id="309" r:id="rId29"/>
    <p:sldId id="310" r:id="rId30"/>
    <p:sldId id="324"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1937"/>
    <a:srgbClr val="FBFBFB"/>
    <a:srgbClr val="FCFC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24" autoAdjust="0"/>
    <p:restoredTop sz="86402" autoAdjust="0"/>
  </p:normalViewPr>
  <p:slideViewPr>
    <p:cSldViewPr snapToGrid="0">
      <p:cViewPr varScale="1">
        <p:scale>
          <a:sx n="67" d="100"/>
          <a:sy n="67" d="100"/>
        </p:scale>
        <p:origin x="453" y="155"/>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040903-DC85-462D-BE82-E33BB2D0E750}" type="datetimeFigureOut">
              <a:rPr lang="en-US" smtClean="0"/>
              <a:t>10/22/2019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B74E84-48D2-410B-BB53-4F6567129301}" type="slidenum">
              <a:rPr lang="en-US" smtClean="0"/>
              <a:t>‹#›</a:t>
            </a:fld>
            <a:endParaRPr lang="en-US" dirty="0"/>
          </a:p>
        </p:txBody>
      </p:sp>
    </p:spTree>
    <p:extLst>
      <p:ext uri="{BB962C8B-B14F-4D97-AF65-F5344CB8AC3E}">
        <p14:creationId xmlns:p14="http://schemas.microsoft.com/office/powerpoint/2010/main" val="494332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(Presentation Target Audience: Controls Manufacturers.)</a:t>
            </a:r>
          </a:p>
          <a:p>
            <a:endParaRPr lang="en-US" dirty="0" smtClean="0"/>
          </a:p>
          <a:p>
            <a:r>
              <a:rPr lang="en-US" sz="1200" kern="1200" dirty="0" smtClean="0">
                <a:solidFill>
                  <a:schemeClr val="tx1"/>
                </a:solidFill>
                <a:effectLst/>
                <a:latin typeface="+mn-lt"/>
                <a:ea typeface="+mn-ea"/>
                <a:cs typeface="+mn-cs"/>
              </a:rPr>
              <a:t>Today, I am excited to share with you the future of multi-sensor product technology in the form of the O3 Sensor Hub Version 2.0.</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Message: </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This next version of the O3 Sensor Hub combines multi-sensor technology with IoT infrastructure to create seamless integration between room engagement and building services. This is important because failure to combine room engagement and building services components into your solution will result in lost revenue and unhappy customers.</a:t>
            </a:r>
          </a:p>
        </p:txBody>
      </p:sp>
      <p:sp>
        <p:nvSpPr>
          <p:cNvPr id="4" name="Slide Number Placeholder 3"/>
          <p:cNvSpPr>
            <a:spLocks noGrp="1"/>
          </p:cNvSpPr>
          <p:nvPr>
            <p:ph type="sldNum" sz="quarter" idx="10"/>
          </p:nvPr>
        </p:nvSpPr>
        <p:spPr/>
        <p:txBody>
          <a:bodyPr/>
          <a:lstStyle/>
          <a:p>
            <a:fld id="{30828C8D-6618-4D16-BE0A-61B6CD227B5F}" type="slidenum">
              <a:rPr lang="en-US" smtClean="0"/>
              <a:t>1</a:t>
            </a:fld>
            <a:endParaRPr lang="en-US" dirty="0"/>
          </a:p>
        </p:txBody>
      </p:sp>
    </p:spTree>
    <p:extLst>
      <p:ext uri="{BB962C8B-B14F-4D97-AF65-F5344CB8AC3E}">
        <p14:creationId xmlns:p14="http://schemas.microsoft.com/office/powerpoint/2010/main" val="8604410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The Product – What it does! </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The O3 Sensor Hub is a product that observes its surrounding environment and reports its findings back to a controller or supervisory platform. To achieve this, it uses our patented Sensor Fusion technology to monitor over eight space characteristics. These eight characteristics are then digitized and sent to associated controllers and BMS supervisor. A connection to the cloud allows for virtually touchless installation, setup, and commissioning practices and provides for the creation of a unique yet simplistic user engagement platform.</a:t>
            </a:r>
          </a:p>
          <a:p>
            <a:endParaRPr lang="en-US" dirty="0"/>
          </a:p>
        </p:txBody>
      </p:sp>
      <p:sp>
        <p:nvSpPr>
          <p:cNvPr id="4" name="Slide Number Placeholder 3"/>
          <p:cNvSpPr>
            <a:spLocks noGrp="1"/>
          </p:cNvSpPr>
          <p:nvPr>
            <p:ph type="sldNum" sz="quarter" idx="10"/>
          </p:nvPr>
        </p:nvSpPr>
        <p:spPr/>
        <p:txBody>
          <a:bodyPr/>
          <a:lstStyle/>
          <a:p>
            <a:fld id="{E2B74E84-48D2-410B-BB53-4F6567129301}" type="slidenum">
              <a:rPr lang="en-US" smtClean="0"/>
              <a:t>12</a:t>
            </a:fld>
            <a:endParaRPr lang="en-US" dirty="0"/>
          </a:p>
        </p:txBody>
      </p:sp>
    </p:spTree>
    <p:extLst>
      <p:ext uri="{BB962C8B-B14F-4D97-AF65-F5344CB8AC3E}">
        <p14:creationId xmlns:p14="http://schemas.microsoft.com/office/powerpoint/2010/main" val="34076448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The Product – What it does! </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The O3 Sensor Hub is a product that observes its surrounding environment and reports its findings back to a controller or supervisory platform. To achieve this, it uses our patented Sensor Fusion technology to monitor over eight space characteristics. These eight characteristics are then digitized and sent to associated controllers and BMS supervisor. A connection to the cloud allows for virtually touchless installation, setup, and commissioning practices and provides for the creation of a unique yet simplistic user engagement platform.</a:t>
            </a:r>
          </a:p>
          <a:p>
            <a:endParaRPr lang="en-US" dirty="0"/>
          </a:p>
        </p:txBody>
      </p:sp>
      <p:sp>
        <p:nvSpPr>
          <p:cNvPr id="4" name="Slide Number Placeholder 3"/>
          <p:cNvSpPr>
            <a:spLocks noGrp="1"/>
          </p:cNvSpPr>
          <p:nvPr>
            <p:ph type="sldNum" sz="quarter" idx="10"/>
          </p:nvPr>
        </p:nvSpPr>
        <p:spPr/>
        <p:txBody>
          <a:bodyPr/>
          <a:lstStyle/>
          <a:p>
            <a:fld id="{E2B74E84-48D2-410B-BB53-4F6567129301}" type="slidenum">
              <a:rPr lang="en-US" smtClean="0"/>
              <a:t>13</a:t>
            </a:fld>
            <a:endParaRPr lang="en-US" dirty="0"/>
          </a:p>
        </p:txBody>
      </p:sp>
    </p:spTree>
    <p:extLst>
      <p:ext uri="{BB962C8B-B14F-4D97-AF65-F5344CB8AC3E}">
        <p14:creationId xmlns:p14="http://schemas.microsoft.com/office/powerpoint/2010/main" val="21891218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The Product – What it does! </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The O3 Sensor Hub is a product that observes its surrounding environment and reports its findings back to a controller or supervisory platform. To achieve this, it uses our patented Sensor Fusion technology to monitor over eight space characteristics. These eight characteristics are then digitized and sent to associated controllers and BMS supervisor. A connection to the cloud allows for virtually touchless installation, setup, and commissioning practices and provides for the creation of a unique yet simplistic user engagement platform.</a:t>
            </a:r>
          </a:p>
          <a:p>
            <a:endParaRPr lang="en-US" dirty="0"/>
          </a:p>
        </p:txBody>
      </p:sp>
      <p:sp>
        <p:nvSpPr>
          <p:cNvPr id="4" name="Slide Number Placeholder 3"/>
          <p:cNvSpPr>
            <a:spLocks noGrp="1"/>
          </p:cNvSpPr>
          <p:nvPr>
            <p:ph type="sldNum" sz="quarter" idx="10"/>
          </p:nvPr>
        </p:nvSpPr>
        <p:spPr/>
        <p:txBody>
          <a:bodyPr/>
          <a:lstStyle/>
          <a:p>
            <a:fld id="{E2B74E84-48D2-410B-BB53-4F6567129301}" type="slidenum">
              <a:rPr lang="en-US" smtClean="0"/>
              <a:t>15</a:t>
            </a:fld>
            <a:endParaRPr lang="en-US" dirty="0"/>
          </a:p>
        </p:txBody>
      </p:sp>
    </p:spTree>
    <p:extLst>
      <p:ext uri="{BB962C8B-B14F-4D97-AF65-F5344CB8AC3E}">
        <p14:creationId xmlns:p14="http://schemas.microsoft.com/office/powerpoint/2010/main" val="24085371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Call to Action: </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Now that we’ve provided you with a summary of what’s to come, I encourage you to review some of our other documents on the O3 Sensor Hub 2.0 product. These other documents include a specification document as well as a use case document. The Specifications document provides more details into the technical capabilities of the product and the use case document provides greater insight into different vertical markets and uses within these markets where the product provides its users with an enhanced experience. </a:t>
            </a:r>
          </a:p>
          <a:p>
            <a:endParaRPr lang="en-US" dirty="0"/>
          </a:p>
        </p:txBody>
      </p:sp>
      <p:sp>
        <p:nvSpPr>
          <p:cNvPr id="4" name="Slide Number Placeholder 3"/>
          <p:cNvSpPr>
            <a:spLocks noGrp="1"/>
          </p:cNvSpPr>
          <p:nvPr>
            <p:ph type="sldNum" sz="quarter" idx="10"/>
          </p:nvPr>
        </p:nvSpPr>
        <p:spPr/>
        <p:txBody>
          <a:bodyPr/>
          <a:lstStyle/>
          <a:p>
            <a:fld id="{E2B74E84-48D2-410B-BB53-4F6567129301}" type="slidenum">
              <a:rPr lang="en-US" smtClean="0"/>
              <a:t>16</a:t>
            </a:fld>
            <a:endParaRPr lang="en-US" dirty="0"/>
          </a:p>
        </p:txBody>
      </p:sp>
    </p:spTree>
    <p:extLst>
      <p:ext uri="{BB962C8B-B14F-4D97-AF65-F5344CB8AC3E}">
        <p14:creationId xmlns:p14="http://schemas.microsoft.com/office/powerpoint/2010/main" val="24250628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Call to Action: </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Now that we’ve provided you with a summary of what’s to come, I encourage you to review some of our other documents on the O3 Sensor Hub 2.0 product. These other documents include a specification document as well as a use case document. The Specifications document provides more details into the technical capabilities of the product and the use case document provides greater insight into different vertical markets and uses within these markets where the product provides its users with an enhanced experience. </a:t>
            </a:r>
          </a:p>
          <a:p>
            <a:endParaRPr lang="en-US" dirty="0"/>
          </a:p>
        </p:txBody>
      </p:sp>
      <p:sp>
        <p:nvSpPr>
          <p:cNvPr id="4" name="Slide Number Placeholder 3"/>
          <p:cNvSpPr>
            <a:spLocks noGrp="1"/>
          </p:cNvSpPr>
          <p:nvPr>
            <p:ph type="sldNum" sz="quarter" idx="10"/>
          </p:nvPr>
        </p:nvSpPr>
        <p:spPr/>
        <p:txBody>
          <a:bodyPr/>
          <a:lstStyle/>
          <a:p>
            <a:fld id="{E2B74E84-48D2-410B-BB53-4F6567129301}" type="slidenum">
              <a:rPr lang="en-US" smtClean="0"/>
              <a:t>17</a:t>
            </a:fld>
            <a:endParaRPr lang="en-US" dirty="0"/>
          </a:p>
        </p:txBody>
      </p:sp>
    </p:spTree>
    <p:extLst>
      <p:ext uri="{BB962C8B-B14F-4D97-AF65-F5344CB8AC3E}">
        <p14:creationId xmlns:p14="http://schemas.microsoft.com/office/powerpoint/2010/main" val="20482687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Call to Action: </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Now that we’ve provided you with a summary of what’s to come, I encourage you to review some of our other documents on the O3 Sensor Hub 2.0 product. These other documents include a specification document as well as a use case document. The Specifications document provides more details into the technical capabilities of the product and the use case document provides greater insight into different vertical markets and uses within these markets where the product provides its users with an enhanced experience. </a:t>
            </a:r>
          </a:p>
          <a:p>
            <a:endParaRPr lang="en-US" dirty="0"/>
          </a:p>
        </p:txBody>
      </p:sp>
      <p:sp>
        <p:nvSpPr>
          <p:cNvPr id="4" name="Slide Number Placeholder 3"/>
          <p:cNvSpPr>
            <a:spLocks noGrp="1"/>
          </p:cNvSpPr>
          <p:nvPr>
            <p:ph type="sldNum" sz="quarter" idx="10"/>
          </p:nvPr>
        </p:nvSpPr>
        <p:spPr/>
        <p:txBody>
          <a:bodyPr/>
          <a:lstStyle/>
          <a:p>
            <a:fld id="{E2B74E84-48D2-410B-BB53-4F6567129301}" type="slidenum">
              <a:rPr lang="en-US" smtClean="0"/>
              <a:t>19</a:t>
            </a:fld>
            <a:endParaRPr lang="en-US" dirty="0"/>
          </a:p>
        </p:txBody>
      </p:sp>
    </p:spTree>
    <p:extLst>
      <p:ext uri="{BB962C8B-B14F-4D97-AF65-F5344CB8AC3E}">
        <p14:creationId xmlns:p14="http://schemas.microsoft.com/office/powerpoint/2010/main" val="23333871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The Product – What it does! </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The O3 Sensor Hub is a product that observes its surrounding environment and reports its findings back to a controller or supervisory platform. To achieve this, it uses our patented Sensor Fusion technology to monitor over eight space characteristics. These eight characteristics are then digitized and sent to associated controllers and BMS supervisor. A connection to the cloud allows for virtually touchless installation, setup, and commissioning practices and provides for the creation of a unique yet simplistic user engagement platform.</a:t>
            </a:r>
          </a:p>
          <a:p>
            <a:endParaRPr lang="en-US" dirty="0"/>
          </a:p>
        </p:txBody>
      </p:sp>
      <p:sp>
        <p:nvSpPr>
          <p:cNvPr id="4" name="Slide Number Placeholder 3"/>
          <p:cNvSpPr>
            <a:spLocks noGrp="1"/>
          </p:cNvSpPr>
          <p:nvPr>
            <p:ph type="sldNum" sz="quarter" idx="10"/>
          </p:nvPr>
        </p:nvSpPr>
        <p:spPr/>
        <p:txBody>
          <a:bodyPr/>
          <a:lstStyle/>
          <a:p>
            <a:fld id="{E2B74E84-48D2-410B-BB53-4F6567129301}" type="slidenum">
              <a:rPr lang="en-US" smtClean="0"/>
              <a:t>24</a:t>
            </a:fld>
            <a:endParaRPr lang="en-US" dirty="0"/>
          </a:p>
        </p:txBody>
      </p:sp>
    </p:spTree>
    <p:extLst>
      <p:ext uri="{BB962C8B-B14F-4D97-AF65-F5344CB8AC3E}">
        <p14:creationId xmlns:p14="http://schemas.microsoft.com/office/powerpoint/2010/main" val="28754768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While introducing this product, you may have already started thinking about all the possible vertical markets and room types our solutions can help enhance. Such examples include commercial office spaces, Healthcare, Education, Hospitality and retail.</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Just imagine employees with personal offices having the capability to view and control the characteristics of their environment from either a mobile or web-based app. Or the conference room that instantaneously reacts to an increase in occupants, quickly neutralizing the temperature increase at the start of a meeting as opposed to five minutes into the meeting.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can’t forget about the nurses who now have an ability to view the environmental characteristics of each room from the computer located at the nurse’s station, making it easy for them to get feedback and make adjustments to the space improving patient care and comfort. </a:t>
            </a:r>
          </a:p>
          <a:p>
            <a:endParaRPr lang="en-US" dirty="0"/>
          </a:p>
        </p:txBody>
      </p:sp>
      <p:sp>
        <p:nvSpPr>
          <p:cNvPr id="4" name="Slide Number Placeholder 3"/>
          <p:cNvSpPr>
            <a:spLocks noGrp="1"/>
          </p:cNvSpPr>
          <p:nvPr>
            <p:ph type="sldNum" sz="quarter" idx="10"/>
          </p:nvPr>
        </p:nvSpPr>
        <p:spPr/>
        <p:txBody>
          <a:bodyPr/>
          <a:lstStyle/>
          <a:p>
            <a:fld id="{30828C8D-6618-4D16-BE0A-61B6CD227B5F}" type="slidenum">
              <a:rPr lang="en-US" smtClean="0"/>
              <a:t>25</a:t>
            </a:fld>
            <a:endParaRPr lang="en-US" dirty="0"/>
          </a:p>
        </p:txBody>
      </p:sp>
    </p:spTree>
    <p:extLst>
      <p:ext uri="{BB962C8B-B14F-4D97-AF65-F5344CB8AC3E}">
        <p14:creationId xmlns:p14="http://schemas.microsoft.com/office/powerpoint/2010/main" val="39040363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Technology!</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Simply put, the Sensor Hub is packed with technology. From hardware improvements such as its embedded sensor clusters (which we call Sensor Fusion) and its dual Ethernet ports all the way to firmware and software enhancements such as the O3 App and Thermal Load Reporting, the product has the capability to get the job done in a range of different configurations and environments.</a:t>
            </a:r>
          </a:p>
          <a:p>
            <a:endParaRPr lang="en-US" dirty="0"/>
          </a:p>
        </p:txBody>
      </p:sp>
      <p:sp>
        <p:nvSpPr>
          <p:cNvPr id="4" name="Slide Number Placeholder 3"/>
          <p:cNvSpPr>
            <a:spLocks noGrp="1"/>
          </p:cNvSpPr>
          <p:nvPr>
            <p:ph type="sldNum" sz="quarter" idx="10"/>
          </p:nvPr>
        </p:nvSpPr>
        <p:spPr/>
        <p:txBody>
          <a:bodyPr/>
          <a:lstStyle/>
          <a:p>
            <a:fld id="{E2B74E84-48D2-410B-BB53-4F6567129301}" type="slidenum">
              <a:rPr lang="en-US" smtClean="0"/>
              <a:t>26</a:t>
            </a:fld>
            <a:endParaRPr lang="en-US" dirty="0"/>
          </a:p>
        </p:txBody>
      </p:sp>
    </p:spTree>
    <p:extLst>
      <p:ext uri="{BB962C8B-B14F-4D97-AF65-F5344CB8AC3E}">
        <p14:creationId xmlns:p14="http://schemas.microsoft.com/office/powerpoint/2010/main" val="32019915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Other notable mentions include: “Simple Location Services”, an ability to install the product at heights that range from 8 to 15 feet, as well as cloud connectivity. Not only have we created a product that very good at observing its surroundings, but it is also good at communicating what it finds to the devices that need this information.</a:t>
            </a:r>
          </a:p>
          <a:p>
            <a:endParaRPr lang="en-US" dirty="0"/>
          </a:p>
        </p:txBody>
      </p:sp>
      <p:sp>
        <p:nvSpPr>
          <p:cNvPr id="4" name="Slide Number Placeholder 3"/>
          <p:cNvSpPr>
            <a:spLocks noGrp="1"/>
          </p:cNvSpPr>
          <p:nvPr>
            <p:ph type="sldNum" sz="quarter" idx="10"/>
          </p:nvPr>
        </p:nvSpPr>
        <p:spPr/>
        <p:txBody>
          <a:bodyPr/>
          <a:lstStyle/>
          <a:p>
            <a:fld id="{E2B74E84-48D2-410B-BB53-4F6567129301}" type="slidenum">
              <a:rPr lang="en-US" smtClean="0"/>
              <a:t>27</a:t>
            </a:fld>
            <a:endParaRPr lang="en-US" dirty="0"/>
          </a:p>
        </p:txBody>
      </p:sp>
    </p:spTree>
    <p:extLst>
      <p:ext uri="{BB962C8B-B14F-4D97-AF65-F5344CB8AC3E}">
        <p14:creationId xmlns:p14="http://schemas.microsoft.com/office/powerpoint/2010/main" val="3343139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Preview to the Delta Vision: </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Delta Controls is committed to creating products that redefine how a conventional building functions and operates. One of the ways we are showing this commitment is though the creation of a new multi-sensor product that meets the needs of many different vertical markets and spaces. This solution introduces technology and features that will excite controls manufactures, installers and building owners alike. </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The Delta Controls Vision: </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At Delta Controls we have a vision of a world where buildings are different than they are today. In our vision these structures are Intelligent, Efficient, Optimized, Integrated and Valuable. More specifically they reject the current norms of a static space where people simply work, or rest, or play. In our vision, buildings are organic, they grow and evolve with the needs of its occupants transforming the building experience into an effortless engagement of function and satisfaction. To achieve this vision we create tools. One such tool is the O3 Sensor Hub – the eyes and ears of the building</a:t>
            </a:r>
            <a:endParaRPr lang="en-US" dirty="0"/>
          </a:p>
        </p:txBody>
      </p:sp>
      <p:sp>
        <p:nvSpPr>
          <p:cNvPr id="4" name="Slide Number Placeholder 3"/>
          <p:cNvSpPr>
            <a:spLocks noGrp="1"/>
          </p:cNvSpPr>
          <p:nvPr>
            <p:ph type="sldNum" sz="quarter" idx="10"/>
          </p:nvPr>
        </p:nvSpPr>
        <p:spPr/>
        <p:txBody>
          <a:bodyPr/>
          <a:lstStyle/>
          <a:p>
            <a:fld id="{E2B74E84-48D2-410B-BB53-4F6567129301}" type="slidenum">
              <a:rPr lang="en-US" smtClean="0"/>
              <a:t>2</a:t>
            </a:fld>
            <a:endParaRPr lang="en-US" dirty="0"/>
          </a:p>
        </p:txBody>
      </p:sp>
    </p:spTree>
    <p:extLst>
      <p:ext uri="{BB962C8B-B14F-4D97-AF65-F5344CB8AC3E}">
        <p14:creationId xmlns:p14="http://schemas.microsoft.com/office/powerpoint/2010/main" val="15386403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O3 Sensor Hub Features. </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When it comes to product features, the O3 Sensor Hub has them in spades. Controls Manufacturers will appreciate that it comes with over 8 embedded sensors and local analytics used to help the device “sense” the world around it. Furthermore, the Sensor Hub is BACnet IP rev 18 compatible meaning it can connect to any BACnet enabled controller – giving it greater flexibility in the applications and devices it can connect to within a space.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technicians installing the product will appreciate how easy it is to setup and commission the device. This is because we use IoT-based technology and concepts to easily configure these devices, allowing the techs to save time on each install.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Building owners will appreciate the O3 App and that it can be loaded onto both a mobile device and used as a web app on a local, or remote workstation.  </a:t>
            </a:r>
          </a:p>
          <a:p>
            <a:endParaRPr lang="en-US" dirty="0"/>
          </a:p>
        </p:txBody>
      </p:sp>
      <p:sp>
        <p:nvSpPr>
          <p:cNvPr id="4" name="Slide Number Placeholder 3"/>
          <p:cNvSpPr>
            <a:spLocks noGrp="1"/>
          </p:cNvSpPr>
          <p:nvPr>
            <p:ph type="sldNum" sz="quarter" idx="10"/>
          </p:nvPr>
        </p:nvSpPr>
        <p:spPr/>
        <p:txBody>
          <a:bodyPr/>
          <a:lstStyle/>
          <a:p>
            <a:fld id="{E2B74E84-48D2-410B-BB53-4F6567129301}" type="slidenum">
              <a:rPr lang="en-US" smtClean="0"/>
              <a:t>28</a:t>
            </a:fld>
            <a:endParaRPr lang="en-US" dirty="0"/>
          </a:p>
        </p:txBody>
      </p:sp>
    </p:spTree>
    <p:extLst>
      <p:ext uri="{BB962C8B-B14F-4D97-AF65-F5344CB8AC3E}">
        <p14:creationId xmlns:p14="http://schemas.microsoft.com/office/powerpoint/2010/main" val="2589073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O3 Sensor Hub Benefits. </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In summary, the O3 Sensor Hub is a multi-sensor product specifically designed to bridge the gap between room engagements and building services. It uses a range of different technologies in order to make the product functional yet intuitive in use. The result, a product that has a fast response times to changes in room activity as well as a product that is immune from solar gain. The O3 Sensor Hub is also architect friendly and provides a more vibrant, inviting and responsive work environment to the people who occupy the space. This environment is bound to make employees much happier with their working environment and the guests pleased to visit. </a:t>
            </a:r>
          </a:p>
          <a:p>
            <a:endParaRPr lang="en-US" dirty="0"/>
          </a:p>
        </p:txBody>
      </p:sp>
      <p:sp>
        <p:nvSpPr>
          <p:cNvPr id="4" name="Slide Number Placeholder 3"/>
          <p:cNvSpPr>
            <a:spLocks noGrp="1"/>
          </p:cNvSpPr>
          <p:nvPr>
            <p:ph type="sldNum" sz="quarter" idx="10"/>
          </p:nvPr>
        </p:nvSpPr>
        <p:spPr/>
        <p:txBody>
          <a:bodyPr/>
          <a:lstStyle/>
          <a:p>
            <a:fld id="{E2B74E84-48D2-410B-BB53-4F6567129301}" type="slidenum">
              <a:rPr lang="en-US" smtClean="0"/>
              <a:t>29</a:t>
            </a:fld>
            <a:endParaRPr lang="en-US" dirty="0"/>
          </a:p>
        </p:txBody>
      </p:sp>
    </p:spTree>
    <p:extLst>
      <p:ext uri="{BB962C8B-B14F-4D97-AF65-F5344CB8AC3E}">
        <p14:creationId xmlns:p14="http://schemas.microsoft.com/office/powerpoint/2010/main" val="11747278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Call to Action: </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Now that we’ve provided you with a summary of what’s to come, I encourage you to review some of our other documents on the O3 Sensor Hub 2.0 product. These other documents include a specification document as well as a use case document. The Specifications document provides more details into the technical capabilities of the product and the use case document provides greater insight into different vertical markets and uses within these markets where the product provides its users with an enhanced experience. </a:t>
            </a:r>
          </a:p>
          <a:p>
            <a:endParaRPr lang="en-US" dirty="0"/>
          </a:p>
        </p:txBody>
      </p:sp>
      <p:sp>
        <p:nvSpPr>
          <p:cNvPr id="4" name="Slide Number Placeholder 3"/>
          <p:cNvSpPr>
            <a:spLocks noGrp="1"/>
          </p:cNvSpPr>
          <p:nvPr>
            <p:ph type="sldNum" sz="quarter" idx="10"/>
          </p:nvPr>
        </p:nvSpPr>
        <p:spPr/>
        <p:txBody>
          <a:bodyPr/>
          <a:lstStyle/>
          <a:p>
            <a:fld id="{E2B74E84-48D2-410B-BB53-4F6567129301}" type="slidenum">
              <a:rPr lang="en-US" smtClean="0"/>
              <a:t>30</a:t>
            </a:fld>
            <a:endParaRPr lang="en-US" dirty="0"/>
          </a:p>
        </p:txBody>
      </p:sp>
    </p:spTree>
    <p:extLst>
      <p:ext uri="{BB962C8B-B14F-4D97-AF65-F5344CB8AC3E}">
        <p14:creationId xmlns:p14="http://schemas.microsoft.com/office/powerpoint/2010/main" val="457977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Our Product Vision: </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The O3 Sensor Hub is the future of multi-sensor products as it combines start-of-the-art technology into a functional easy-to-use device that is unobtrusive to building occupants. The result, a seamless blend of room occupancy and comfort with room utilization. As leaders in room sensing and control technology we believe this product has the potential “to become the industry standard between room engagement and building services”.</a:t>
            </a:r>
          </a:p>
          <a:p>
            <a:endParaRPr lang="en-US" dirty="0"/>
          </a:p>
        </p:txBody>
      </p:sp>
      <p:sp>
        <p:nvSpPr>
          <p:cNvPr id="4" name="Slide Number Placeholder 3"/>
          <p:cNvSpPr>
            <a:spLocks noGrp="1"/>
          </p:cNvSpPr>
          <p:nvPr>
            <p:ph type="sldNum" sz="quarter" idx="10"/>
          </p:nvPr>
        </p:nvSpPr>
        <p:spPr/>
        <p:txBody>
          <a:bodyPr/>
          <a:lstStyle/>
          <a:p>
            <a:fld id="{E2B74E84-48D2-410B-BB53-4F6567129301}" type="slidenum">
              <a:rPr lang="en-US" smtClean="0"/>
              <a:t>3</a:t>
            </a:fld>
            <a:endParaRPr lang="en-US" dirty="0"/>
          </a:p>
        </p:txBody>
      </p:sp>
    </p:spTree>
    <p:extLst>
      <p:ext uri="{BB962C8B-B14F-4D97-AF65-F5344CB8AC3E}">
        <p14:creationId xmlns:p14="http://schemas.microsoft.com/office/powerpoint/2010/main" val="3311641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Our Product Vision: </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The O3 Sensor Hub is the future of multi-sensor products as it combines start-of-the-art technology into a functional easy-to-use device that is unobtrusive to building occupants. The result, a seamless blend of room occupancy and comfort with room utilization. As leaders in room sensing and control technology we believe this product has the potential “to become the industry standard between room engagement and building services”.</a:t>
            </a:r>
          </a:p>
          <a:p>
            <a:endParaRPr lang="en-US" dirty="0"/>
          </a:p>
        </p:txBody>
      </p:sp>
      <p:sp>
        <p:nvSpPr>
          <p:cNvPr id="4" name="Slide Number Placeholder 3"/>
          <p:cNvSpPr>
            <a:spLocks noGrp="1"/>
          </p:cNvSpPr>
          <p:nvPr>
            <p:ph type="sldNum" sz="quarter" idx="10"/>
          </p:nvPr>
        </p:nvSpPr>
        <p:spPr/>
        <p:txBody>
          <a:bodyPr/>
          <a:lstStyle/>
          <a:p>
            <a:fld id="{E2B74E84-48D2-410B-BB53-4F6567129301}" type="slidenum">
              <a:rPr lang="en-US" smtClean="0"/>
              <a:t>4</a:t>
            </a:fld>
            <a:endParaRPr lang="en-US" dirty="0"/>
          </a:p>
        </p:txBody>
      </p:sp>
    </p:spTree>
    <p:extLst>
      <p:ext uri="{BB962C8B-B14F-4D97-AF65-F5344CB8AC3E}">
        <p14:creationId xmlns:p14="http://schemas.microsoft.com/office/powerpoint/2010/main" val="4198547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The Product – What it does! </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The O3 Sensor Hub is a product that observes its surrounding environment and reports its findings back to a controller or supervisory platform. To achieve this, it uses our patented Sensor Fusion technology to monitor over eight space characteristics. These eight characteristics are then digitized and sent to associated controllers and BMS supervisor. A connection to the cloud allows for virtually touchless installation, setup, and commissioning practices and provides for the creation of a unique yet simplistic user engagement platform.</a:t>
            </a:r>
          </a:p>
          <a:p>
            <a:endParaRPr lang="en-US" dirty="0"/>
          </a:p>
        </p:txBody>
      </p:sp>
      <p:sp>
        <p:nvSpPr>
          <p:cNvPr id="4" name="Slide Number Placeholder 3"/>
          <p:cNvSpPr>
            <a:spLocks noGrp="1"/>
          </p:cNvSpPr>
          <p:nvPr>
            <p:ph type="sldNum" sz="quarter" idx="10"/>
          </p:nvPr>
        </p:nvSpPr>
        <p:spPr/>
        <p:txBody>
          <a:bodyPr/>
          <a:lstStyle/>
          <a:p>
            <a:fld id="{E2B74E84-48D2-410B-BB53-4F6567129301}" type="slidenum">
              <a:rPr lang="en-US" smtClean="0"/>
              <a:t>5</a:t>
            </a:fld>
            <a:endParaRPr lang="en-US" dirty="0"/>
          </a:p>
        </p:txBody>
      </p:sp>
    </p:spTree>
    <p:extLst>
      <p:ext uri="{BB962C8B-B14F-4D97-AF65-F5344CB8AC3E}">
        <p14:creationId xmlns:p14="http://schemas.microsoft.com/office/powerpoint/2010/main" val="6992383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The Product – What it does! </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The O3 Sensor Hub is a product that observes its surrounding environment and reports its findings back to a controller or supervisory platform. To achieve this, it uses our patented Sensor Fusion technology to monitor over eight space characteristics. These eight characteristics are then digitized and sent to associated controllers and BMS supervisor. A connection to the cloud allows for virtually touchless installation, setup, and commissioning practices and provides for the creation of a unique yet simplistic user engagement platform.</a:t>
            </a:r>
          </a:p>
          <a:p>
            <a:endParaRPr lang="en-US" dirty="0"/>
          </a:p>
        </p:txBody>
      </p:sp>
      <p:sp>
        <p:nvSpPr>
          <p:cNvPr id="4" name="Slide Number Placeholder 3"/>
          <p:cNvSpPr>
            <a:spLocks noGrp="1"/>
          </p:cNvSpPr>
          <p:nvPr>
            <p:ph type="sldNum" sz="quarter" idx="10"/>
          </p:nvPr>
        </p:nvSpPr>
        <p:spPr/>
        <p:txBody>
          <a:bodyPr/>
          <a:lstStyle/>
          <a:p>
            <a:fld id="{E2B74E84-48D2-410B-BB53-4F6567129301}" type="slidenum">
              <a:rPr lang="en-US" smtClean="0"/>
              <a:t>6</a:t>
            </a:fld>
            <a:endParaRPr lang="en-US" dirty="0"/>
          </a:p>
        </p:txBody>
      </p:sp>
    </p:spTree>
    <p:extLst>
      <p:ext uri="{BB962C8B-B14F-4D97-AF65-F5344CB8AC3E}">
        <p14:creationId xmlns:p14="http://schemas.microsoft.com/office/powerpoint/2010/main" val="31350477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The Product – What it does! </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The O3 Sensor Hub is a product that observes its surrounding environment and reports its findings back to a controller or supervisory platform. To achieve this, it uses our patented Sensor Fusion technology to monitor over eight space characteristics. These eight characteristics are then digitized and sent to associated controllers and BMS supervisor. A connection to the cloud allows for virtually touchless installation, setup, and commissioning practices and provides for the creation of a unique yet simplistic user engagement platform.</a:t>
            </a:r>
          </a:p>
          <a:p>
            <a:endParaRPr lang="en-US" dirty="0"/>
          </a:p>
        </p:txBody>
      </p:sp>
      <p:sp>
        <p:nvSpPr>
          <p:cNvPr id="4" name="Slide Number Placeholder 3"/>
          <p:cNvSpPr>
            <a:spLocks noGrp="1"/>
          </p:cNvSpPr>
          <p:nvPr>
            <p:ph type="sldNum" sz="quarter" idx="10"/>
          </p:nvPr>
        </p:nvSpPr>
        <p:spPr/>
        <p:txBody>
          <a:bodyPr/>
          <a:lstStyle/>
          <a:p>
            <a:fld id="{E2B74E84-48D2-410B-BB53-4F6567129301}" type="slidenum">
              <a:rPr lang="en-US" smtClean="0"/>
              <a:t>7</a:t>
            </a:fld>
            <a:endParaRPr lang="en-US" dirty="0"/>
          </a:p>
        </p:txBody>
      </p:sp>
    </p:spTree>
    <p:extLst>
      <p:ext uri="{BB962C8B-B14F-4D97-AF65-F5344CB8AC3E}">
        <p14:creationId xmlns:p14="http://schemas.microsoft.com/office/powerpoint/2010/main" val="8920772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The Product – What it does! </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The O3 Sensor Hub is a product that observes its surrounding environment and reports its findings back to a controller or supervisory platform. To achieve this, it uses our patented Sensor Fusion technology to monitor over eight space characteristics. These eight characteristics are then digitized and sent to associated controllers and BMS supervisor. A connection to the cloud allows for virtually touchless installation, setup, and commissioning practices and provides for the creation of a unique yet simplistic user engagement platform.</a:t>
            </a:r>
          </a:p>
          <a:p>
            <a:endParaRPr lang="en-US" dirty="0"/>
          </a:p>
        </p:txBody>
      </p:sp>
      <p:sp>
        <p:nvSpPr>
          <p:cNvPr id="4" name="Slide Number Placeholder 3"/>
          <p:cNvSpPr>
            <a:spLocks noGrp="1"/>
          </p:cNvSpPr>
          <p:nvPr>
            <p:ph type="sldNum" sz="quarter" idx="10"/>
          </p:nvPr>
        </p:nvSpPr>
        <p:spPr/>
        <p:txBody>
          <a:bodyPr/>
          <a:lstStyle/>
          <a:p>
            <a:fld id="{E2B74E84-48D2-410B-BB53-4F6567129301}" type="slidenum">
              <a:rPr lang="en-US" smtClean="0"/>
              <a:t>8</a:t>
            </a:fld>
            <a:endParaRPr lang="en-US" dirty="0"/>
          </a:p>
        </p:txBody>
      </p:sp>
    </p:spTree>
    <p:extLst>
      <p:ext uri="{BB962C8B-B14F-4D97-AF65-F5344CB8AC3E}">
        <p14:creationId xmlns:p14="http://schemas.microsoft.com/office/powerpoint/2010/main" val="7725586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The Product – What it does! </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The O3 Sensor Hub is a product that observes its surrounding environment and reports its findings back to a controller or supervisory platform. To achieve this, it uses our patented Sensor Fusion technology to monitor over eight space characteristics. These eight characteristics are then digitized and sent to associated controllers and BMS supervisor. A connection to the cloud allows for virtually touchless installation, setup, and commissioning practices and provides for the creation of a unique yet simplistic user engagement platform.</a:t>
            </a:r>
          </a:p>
          <a:p>
            <a:endParaRPr lang="en-US" dirty="0"/>
          </a:p>
        </p:txBody>
      </p:sp>
      <p:sp>
        <p:nvSpPr>
          <p:cNvPr id="4" name="Slide Number Placeholder 3"/>
          <p:cNvSpPr>
            <a:spLocks noGrp="1"/>
          </p:cNvSpPr>
          <p:nvPr>
            <p:ph type="sldNum" sz="quarter" idx="10"/>
          </p:nvPr>
        </p:nvSpPr>
        <p:spPr/>
        <p:txBody>
          <a:bodyPr/>
          <a:lstStyle/>
          <a:p>
            <a:fld id="{E2B74E84-48D2-410B-BB53-4F6567129301}" type="slidenum">
              <a:rPr lang="en-US" smtClean="0"/>
              <a:t>10</a:t>
            </a:fld>
            <a:endParaRPr lang="en-US" dirty="0"/>
          </a:p>
        </p:txBody>
      </p:sp>
    </p:spTree>
    <p:extLst>
      <p:ext uri="{BB962C8B-B14F-4D97-AF65-F5344CB8AC3E}">
        <p14:creationId xmlns:p14="http://schemas.microsoft.com/office/powerpoint/2010/main" val="27956973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099C45E-BE84-488A-A1CB-C536CA40F46B}" type="datetimeFigureOut">
              <a:rPr lang="en-US" smtClean="0"/>
              <a:t>10/22/2019</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A6355B28-E75B-45F4-BB2A-02D059298A27}" type="slidenum">
              <a:rPr lang="en-US" smtClean="0"/>
              <a:t>‹#›</a:t>
            </a:fld>
            <a:endParaRPr lang="en-US" dirty="0"/>
          </a:p>
        </p:txBody>
      </p:sp>
    </p:spTree>
    <p:extLst>
      <p:ext uri="{BB962C8B-B14F-4D97-AF65-F5344CB8AC3E}">
        <p14:creationId xmlns:p14="http://schemas.microsoft.com/office/powerpoint/2010/main" val="3889366829"/>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99C45E-BE84-488A-A1CB-C536CA40F46B}" type="datetimeFigureOut">
              <a:rPr lang="en-US" smtClean="0"/>
              <a:t>10/22/2019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6355B28-E75B-45F4-BB2A-02D059298A27}" type="slidenum">
              <a:rPr lang="en-US" smtClean="0"/>
              <a:t>‹#›</a:t>
            </a:fld>
            <a:endParaRPr lang="en-US" dirty="0"/>
          </a:p>
        </p:txBody>
      </p:sp>
    </p:spTree>
    <p:extLst>
      <p:ext uri="{BB962C8B-B14F-4D97-AF65-F5344CB8AC3E}">
        <p14:creationId xmlns:p14="http://schemas.microsoft.com/office/powerpoint/2010/main" val="535378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99C45E-BE84-488A-A1CB-C536CA40F46B}" type="datetimeFigureOut">
              <a:rPr lang="en-US" smtClean="0"/>
              <a:t>10/22/2019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355B28-E75B-45F4-BB2A-02D059298A27}" type="slidenum">
              <a:rPr lang="en-US" smtClean="0"/>
              <a:t>‹#›</a:t>
            </a:fld>
            <a:endParaRPr lang="en-US" dirty="0"/>
          </a:p>
        </p:txBody>
      </p:sp>
    </p:spTree>
    <p:extLst>
      <p:ext uri="{BB962C8B-B14F-4D97-AF65-F5344CB8AC3E}">
        <p14:creationId xmlns:p14="http://schemas.microsoft.com/office/powerpoint/2010/main" val="24537939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99C45E-BE84-488A-A1CB-C536CA40F46B}" type="datetimeFigureOut">
              <a:rPr lang="en-US" smtClean="0"/>
              <a:t>10/22/2019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355B28-E75B-45F4-BB2A-02D059298A27}" type="slidenum">
              <a:rPr lang="en-US" smtClean="0"/>
              <a:t>‹#›</a:t>
            </a:fld>
            <a:endParaRPr lang="en-US" dirty="0"/>
          </a:p>
        </p:txBody>
      </p:sp>
    </p:spTree>
    <p:extLst>
      <p:ext uri="{BB962C8B-B14F-4D97-AF65-F5344CB8AC3E}">
        <p14:creationId xmlns:p14="http://schemas.microsoft.com/office/powerpoint/2010/main" val="39547060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99C45E-BE84-488A-A1CB-C536CA40F46B}" type="datetimeFigureOut">
              <a:rPr lang="en-US" smtClean="0"/>
              <a:t>10/22/2019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355B28-E75B-45F4-BB2A-02D059298A27}" type="slidenum">
              <a:rPr lang="en-US" smtClean="0"/>
              <a:t>‹#›</a:t>
            </a:fld>
            <a:endParaRPr lang="en-US" dirty="0"/>
          </a:p>
        </p:txBody>
      </p:sp>
    </p:spTree>
    <p:extLst>
      <p:ext uri="{BB962C8B-B14F-4D97-AF65-F5344CB8AC3E}">
        <p14:creationId xmlns:p14="http://schemas.microsoft.com/office/powerpoint/2010/main" val="27181754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99C45E-BE84-488A-A1CB-C536CA40F46B}" type="datetimeFigureOut">
              <a:rPr lang="en-US" smtClean="0"/>
              <a:t>10/22/2019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355B28-E75B-45F4-BB2A-02D059298A27}" type="slidenum">
              <a:rPr lang="en-US" smtClean="0"/>
              <a:t>‹#›</a:t>
            </a:fld>
            <a:endParaRPr lang="en-US" dirty="0"/>
          </a:p>
        </p:txBody>
      </p:sp>
    </p:spTree>
    <p:extLst>
      <p:ext uri="{BB962C8B-B14F-4D97-AF65-F5344CB8AC3E}">
        <p14:creationId xmlns:p14="http://schemas.microsoft.com/office/powerpoint/2010/main" val="8194354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99C45E-BE84-488A-A1CB-C536CA40F46B}" type="datetimeFigureOut">
              <a:rPr lang="en-US" smtClean="0"/>
              <a:t>10/22/2019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355B28-E75B-45F4-BB2A-02D059298A27}" type="slidenum">
              <a:rPr lang="en-US" smtClean="0"/>
              <a:t>‹#›</a:t>
            </a:fld>
            <a:endParaRPr lang="en-US" dirty="0"/>
          </a:p>
        </p:txBody>
      </p:sp>
    </p:spTree>
    <p:extLst>
      <p:ext uri="{BB962C8B-B14F-4D97-AF65-F5344CB8AC3E}">
        <p14:creationId xmlns:p14="http://schemas.microsoft.com/office/powerpoint/2010/main" val="16270857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099C45E-BE84-488A-A1CB-C536CA40F46B}" type="datetimeFigureOut">
              <a:rPr lang="en-US" smtClean="0"/>
              <a:t>10/22/2019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355B28-E75B-45F4-BB2A-02D059298A27}" type="slidenum">
              <a:rPr lang="en-US" smtClean="0"/>
              <a:t>‹#›</a:t>
            </a:fld>
            <a:endParaRPr lang="en-US" dirty="0"/>
          </a:p>
        </p:txBody>
      </p:sp>
    </p:spTree>
    <p:extLst>
      <p:ext uri="{BB962C8B-B14F-4D97-AF65-F5344CB8AC3E}">
        <p14:creationId xmlns:p14="http://schemas.microsoft.com/office/powerpoint/2010/main" val="3623152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099C45E-BE84-488A-A1CB-C536CA40F46B}" type="datetimeFigureOut">
              <a:rPr lang="en-US" smtClean="0"/>
              <a:t>10/22/2019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355B28-E75B-45F4-BB2A-02D059298A27}" type="slidenum">
              <a:rPr lang="en-US" smtClean="0"/>
              <a:t>‹#›</a:t>
            </a:fld>
            <a:endParaRPr lang="en-US" dirty="0"/>
          </a:p>
        </p:txBody>
      </p:sp>
    </p:spTree>
    <p:extLst>
      <p:ext uri="{BB962C8B-B14F-4D97-AF65-F5344CB8AC3E}">
        <p14:creationId xmlns:p14="http://schemas.microsoft.com/office/powerpoint/2010/main" val="2860490308"/>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Logo">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65298" y="6382389"/>
            <a:ext cx="2956316" cy="146292"/>
          </a:xfrm>
          <a:prstGeom prst="rect">
            <a:avLst/>
          </a:prstGeom>
        </p:spPr>
      </p:pic>
    </p:spTree>
    <p:extLst>
      <p:ext uri="{BB962C8B-B14F-4D97-AF65-F5344CB8AC3E}">
        <p14:creationId xmlns:p14="http://schemas.microsoft.com/office/powerpoint/2010/main" val="357970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099C45E-BE84-488A-A1CB-C536CA40F46B}" type="datetimeFigureOut">
              <a:rPr lang="en-US" smtClean="0"/>
              <a:t>10/22/2019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A6355B28-E75B-45F4-BB2A-02D059298A27}" type="slidenum">
              <a:rPr lang="en-US" smtClean="0"/>
              <a:t>‹#›</a:t>
            </a:fld>
            <a:endParaRPr lang="en-US" dirty="0"/>
          </a:p>
        </p:txBody>
      </p:sp>
    </p:spTree>
    <p:extLst>
      <p:ext uri="{BB962C8B-B14F-4D97-AF65-F5344CB8AC3E}">
        <p14:creationId xmlns:p14="http://schemas.microsoft.com/office/powerpoint/2010/main" val="1117825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99C45E-BE84-488A-A1CB-C536CA40F46B}" type="datetimeFigureOut">
              <a:rPr lang="en-US" smtClean="0"/>
              <a:t>10/22/2019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355B28-E75B-45F4-BB2A-02D059298A27}" type="slidenum">
              <a:rPr lang="en-US" smtClean="0"/>
              <a:t>‹#›</a:t>
            </a:fld>
            <a:endParaRPr lang="en-US" dirty="0"/>
          </a:p>
        </p:txBody>
      </p:sp>
    </p:spTree>
    <p:extLst>
      <p:ext uri="{BB962C8B-B14F-4D97-AF65-F5344CB8AC3E}">
        <p14:creationId xmlns:p14="http://schemas.microsoft.com/office/powerpoint/2010/main" val="3227993692"/>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099C45E-BE84-488A-A1CB-C536CA40F46B}" type="datetimeFigureOut">
              <a:rPr lang="en-US" smtClean="0"/>
              <a:t>10/22/2019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6355B28-E75B-45F4-BB2A-02D059298A27}" type="slidenum">
              <a:rPr lang="en-US" smtClean="0"/>
              <a:t>‹#›</a:t>
            </a:fld>
            <a:endParaRPr lang="en-US" dirty="0"/>
          </a:p>
        </p:txBody>
      </p:sp>
    </p:spTree>
    <p:extLst>
      <p:ext uri="{BB962C8B-B14F-4D97-AF65-F5344CB8AC3E}">
        <p14:creationId xmlns:p14="http://schemas.microsoft.com/office/powerpoint/2010/main" val="1148335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099C45E-BE84-488A-A1CB-C536CA40F46B}" type="datetimeFigureOut">
              <a:rPr lang="en-US" smtClean="0"/>
              <a:t>10/22/2019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6355B28-E75B-45F4-BB2A-02D059298A27}" type="slidenum">
              <a:rPr lang="en-US" smtClean="0"/>
              <a:t>‹#›</a:t>
            </a:fld>
            <a:endParaRPr lang="en-US" dirty="0"/>
          </a:p>
        </p:txBody>
      </p:sp>
    </p:spTree>
    <p:extLst>
      <p:ext uri="{BB962C8B-B14F-4D97-AF65-F5344CB8AC3E}">
        <p14:creationId xmlns:p14="http://schemas.microsoft.com/office/powerpoint/2010/main" val="1095765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099C45E-BE84-488A-A1CB-C536CA40F46B}" type="datetimeFigureOut">
              <a:rPr lang="en-US" smtClean="0"/>
              <a:t>10/22/2019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6355B28-E75B-45F4-BB2A-02D059298A27}" type="slidenum">
              <a:rPr lang="en-US" smtClean="0"/>
              <a:t>‹#›</a:t>
            </a:fld>
            <a:endParaRPr lang="en-US" dirty="0"/>
          </a:p>
        </p:txBody>
      </p:sp>
    </p:spTree>
    <p:extLst>
      <p:ext uri="{BB962C8B-B14F-4D97-AF65-F5344CB8AC3E}">
        <p14:creationId xmlns:p14="http://schemas.microsoft.com/office/powerpoint/2010/main" val="2951428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99C45E-BE84-488A-A1CB-C536CA40F46B}" type="datetimeFigureOut">
              <a:rPr lang="en-US" smtClean="0"/>
              <a:t>10/22/2019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6355B28-E75B-45F4-BB2A-02D059298A27}" type="slidenum">
              <a:rPr lang="en-US" smtClean="0"/>
              <a:t>‹#›</a:t>
            </a:fld>
            <a:endParaRPr lang="en-US" dirty="0"/>
          </a:p>
        </p:txBody>
      </p:sp>
    </p:spTree>
    <p:extLst>
      <p:ext uri="{BB962C8B-B14F-4D97-AF65-F5344CB8AC3E}">
        <p14:creationId xmlns:p14="http://schemas.microsoft.com/office/powerpoint/2010/main" val="2478923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99C45E-BE84-488A-A1CB-C536CA40F46B}" type="datetimeFigureOut">
              <a:rPr lang="en-US" smtClean="0"/>
              <a:t>10/22/2019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6355B28-E75B-45F4-BB2A-02D059298A27}" type="slidenum">
              <a:rPr lang="en-US" smtClean="0"/>
              <a:t>‹#›</a:t>
            </a:fld>
            <a:endParaRPr lang="en-US" dirty="0"/>
          </a:p>
        </p:txBody>
      </p:sp>
    </p:spTree>
    <p:extLst>
      <p:ext uri="{BB962C8B-B14F-4D97-AF65-F5344CB8AC3E}">
        <p14:creationId xmlns:p14="http://schemas.microsoft.com/office/powerpoint/2010/main" val="3471267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99C45E-BE84-488A-A1CB-C536CA40F46B}" type="datetimeFigureOut">
              <a:rPr lang="en-US" smtClean="0"/>
              <a:t>10/22/2019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6355B28-E75B-45F4-BB2A-02D059298A27}" type="slidenum">
              <a:rPr lang="en-US" smtClean="0"/>
              <a:t>‹#›</a:t>
            </a:fld>
            <a:endParaRPr lang="en-US" dirty="0"/>
          </a:p>
        </p:txBody>
      </p:sp>
    </p:spTree>
    <p:extLst>
      <p:ext uri="{BB962C8B-B14F-4D97-AF65-F5344CB8AC3E}">
        <p14:creationId xmlns:p14="http://schemas.microsoft.com/office/powerpoint/2010/main" val="1410094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099C45E-BE84-488A-A1CB-C536CA40F46B}" type="datetimeFigureOut">
              <a:rPr lang="en-US" smtClean="0"/>
              <a:t>10/22/2019</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6355B28-E75B-45F4-BB2A-02D059298A27}" type="slidenum">
              <a:rPr lang="en-US" smtClean="0"/>
              <a:t>‹#›</a:t>
            </a:fld>
            <a:endParaRPr lang="en-US" dirty="0"/>
          </a:p>
        </p:txBody>
      </p:sp>
    </p:spTree>
    <p:extLst>
      <p:ext uri="{BB962C8B-B14F-4D97-AF65-F5344CB8AC3E}">
        <p14:creationId xmlns:p14="http://schemas.microsoft.com/office/powerpoint/2010/main" val="2258134032"/>
      </p:ext>
    </p:extLst>
  </p:cSld>
  <p:clrMap bg1="lt1" tx1="dk1" bg2="lt2" tx2="dk2" accent1="accent1" accent2="accent2" accent3="accent3" accent4="accent4" accent5="accent5" accent6="accent6" hlink="hlink" folHlink="folHlink"/>
  <p:sldLayoutIdLst>
    <p:sldLayoutId id="2147484406" r:id="rId1"/>
    <p:sldLayoutId id="2147484407" r:id="rId2"/>
    <p:sldLayoutId id="2147484408" r:id="rId3"/>
    <p:sldLayoutId id="2147484409" r:id="rId4"/>
    <p:sldLayoutId id="2147484410" r:id="rId5"/>
    <p:sldLayoutId id="2147484411" r:id="rId6"/>
    <p:sldLayoutId id="2147484412" r:id="rId7"/>
    <p:sldLayoutId id="2147484413" r:id="rId8"/>
    <p:sldLayoutId id="2147484414" r:id="rId9"/>
    <p:sldLayoutId id="2147484415" r:id="rId10"/>
    <p:sldLayoutId id="2147484416" r:id="rId11"/>
    <p:sldLayoutId id="2147484417" r:id="rId12"/>
    <p:sldLayoutId id="2147484418" r:id="rId13"/>
    <p:sldLayoutId id="2147484419" r:id="rId14"/>
    <p:sldLayoutId id="2147484420" r:id="rId15"/>
    <p:sldLayoutId id="2147484421" r:id="rId16"/>
    <p:sldLayoutId id="2147484422" r:id="rId17"/>
    <p:sldLayoutId id="2147484423" r:id="rId18"/>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image" Target="../media/image7.png"/><Relationship Id="rId7" Type="http://schemas.openxmlformats.org/officeDocument/2006/relationships/hyperlink" Target="../Documents/Product%20Info/O3%20System/Gen%202%20Info/O3%20Sensor%20Hub%20Presentation%20Notes_051419.pdf" TargetMode="External"/><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image" Target="../media/image16.emf"/><Relationship Id="rId5" Type="http://schemas.openxmlformats.org/officeDocument/2006/relationships/image" Target="../media/image10.png"/><Relationship Id="rId4" Type="http://schemas.openxmlformats.org/officeDocument/2006/relationships/image" Target="../media/image9.jpg"/><Relationship Id="rId9" Type="http://schemas.openxmlformats.org/officeDocument/2006/relationships/hyperlink" Target="https://projects.invisionapp.com/share/ZGU9HVR2KH8#/screens/381790013"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8.xml"/><Relationship Id="rId5" Type="http://schemas.openxmlformats.org/officeDocument/2006/relationships/image" Target="../media/image10.pn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8.xml"/><Relationship Id="rId5" Type="http://schemas.openxmlformats.org/officeDocument/2006/relationships/image" Target="../media/image10.pn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8.xml"/><Relationship Id="rId5" Type="http://schemas.openxmlformats.org/officeDocument/2006/relationships/image" Target="../media/image10.png"/><Relationship Id="rId4" Type="http://schemas.openxmlformats.org/officeDocument/2006/relationships/image" Target="../media/image9.jp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openxmlformats.org/officeDocument/2006/relationships/image" Target="../media/image8.png"/><Relationship Id="rId5" Type="http://schemas.openxmlformats.org/officeDocument/2006/relationships/image" Target="../media/image10.png"/><Relationship Id="rId4" Type="http://schemas.openxmlformats.org/officeDocument/2006/relationships/image" Target="../media/image9.jp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8.xml"/><Relationship Id="rId6" Type="http://schemas.openxmlformats.org/officeDocument/2006/relationships/image" Target="../media/image8.png"/><Relationship Id="rId5" Type="http://schemas.openxmlformats.org/officeDocument/2006/relationships/image" Target="../media/image10.png"/><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image" Target="../media/image7.png"/><Relationship Id="rId7" Type="http://schemas.openxmlformats.org/officeDocument/2006/relationships/image" Target="../media/image19.emf"/><Relationship Id="rId2" Type="http://schemas.openxmlformats.org/officeDocument/2006/relationships/notesSlide" Target="../notesSlides/notesSlide15.xml"/><Relationship Id="rId1" Type="http://schemas.openxmlformats.org/officeDocument/2006/relationships/slideLayout" Target="../slideLayouts/slideLayout18.xml"/><Relationship Id="rId6" Type="http://schemas.openxmlformats.org/officeDocument/2006/relationships/image" Target="../media/image8.png"/><Relationship Id="rId5" Type="http://schemas.openxmlformats.org/officeDocument/2006/relationships/image" Target="../media/image10.png"/><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9.jp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8.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jpg"/><Relationship Id="rId9" Type="http://schemas.openxmlformats.org/officeDocument/2006/relationships/image" Target="../media/image29.png"/><Relationship Id="rId1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3.jpg"/><Relationship Id="rId2" Type="http://schemas.openxmlformats.org/officeDocument/2006/relationships/notesSlide" Target="../notesSlides/notesSlide17.xml"/><Relationship Id="rId1" Type="http://schemas.openxmlformats.org/officeDocument/2006/relationships/slideLayout" Target="../slideLayouts/slideLayout18.xml"/><Relationship Id="rId6" Type="http://schemas.openxmlformats.org/officeDocument/2006/relationships/image" Target="../media/image10.png"/><Relationship Id="rId5" Type="http://schemas.openxmlformats.org/officeDocument/2006/relationships/image" Target="../media/image9.jpg"/><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1.xml"/><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10.pn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18.xml"/><Relationship Id="rId6" Type="http://schemas.openxmlformats.org/officeDocument/2006/relationships/image" Target="../media/image8.png"/><Relationship Id="rId5" Type="http://schemas.openxmlformats.org/officeDocument/2006/relationships/image" Target="../media/image10.pn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9.jpg"/><Relationship Id="rId7"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11.jpeg"/><Relationship Id="rId5" Type="http://schemas.openxmlformats.org/officeDocument/2006/relationships/image" Target="../media/image7.png"/><Relationship Id="rId10" Type="http://schemas.openxmlformats.org/officeDocument/2006/relationships/image" Target="../media/image15.jpeg"/><Relationship Id="rId4" Type="http://schemas.openxmlformats.org/officeDocument/2006/relationships/image" Target="../media/image10.png"/><Relationship Id="rId9"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14.jpeg"/><Relationship Id="rId5" Type="http://schemas.openxmlformats.org/officeDocument/2006/relationships/image" Target="../media/image10.pn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10.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13.jpeg"/><Relationship Id="rId5" Type="http://schemas.openxmlformats.org/officeDocument/2006/relationships/image" Target="../media/image10.pn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8.xml"/><Relationship Id="rId5" Type="http://schemas.openxmlformats.org/officeDocument/2006/relationships/image" Target="../media/image10.pn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2242"/>
            <a:ext cx="12192000" cy="6999447"/>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22491" y="415496"/>
            <a:ext cx="1208325" cy="633875"/>
          </a:xfrm>
          <a:prstGeom prst="rect">
            <a:avLst/>
          </a:prstGeom>
        </p:spPr>
      </p:pic>
    </p:spTree>
    <p:extLst>
      <p:ext uri="{BB962C8B-B14F-4D97-AF65-F5344CB8AC3E}">
        <p14:creationId xmlns:p14="http://schemas.microsoft.com/office/powerpoint/2010/main" val="1027000951"/>
      </p:ext>
    </p:extLst>
  </p:cSld>
  <p:clrMapOvr>
    <a:masterClrMapping/>
  </p:clrMapOvr>
  <mc:AlternateContent xmlns:mc="http://schemas.openxmlformats.org/markup-compatibility/2006" xmlns:p14="http://schemas.microsoft.com/office/powerpoint/2010/main">
    <mc:Choice Requires="p14">
      <p:transition spd="med" p14:dur="650">
        <p14:flythrough/>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clrChange>
              <a:clrFrom>
                <a:srgbClr val="FEFEFE"/>
              </a:clrFrom>
              <a:clrTo>
                <a:srgbClr val="FEFEFE">
                  <a:alpha val="0"/>
                </a:srgbClr>
              </a:clrTo>
            </a:clrChange>
          </a:blip>
          <a:stretch>
            <a:fillRect/>
          </a:stretch>
        </p:blipFill>
        <p:spPr>
          <a:xfrm>
            <a:off x="10604499" y="5853778"/>
            <a:ext cx="1281624" cy="775436"/>
          </a:xfrm>
          <a:prstGeom prst="rect">
            <a:avLst/>
          </a:prstGeom>
        </p:spPr>
      </p:pic>
      <p:pic>
        <p:nvPicPr>
          <p:cNvPr id="19" name="Picture 18"/>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5951" y="6341470"/>
            <a:ext cx="1988188" cy="218421"/>
          </a:xfrm>
          <a:prstGeom prst="rect">
            <a:avLst/>
          </a:prstGeom>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5533" y="5472541"/>
            <a:ext cx="633917" cy="666750"/>
          </a:xfrm>
          <a:prstGeom prst="rect">
            <a:avLst/>
          </a:prstGeom>
        </p:spPr>
      </p:pic>
      <p:sp>
        <p:nvSpPr>
          <p:cNvPr id="23" name="Rectangle 22"/>
          <p:cNvSpPr/>
          <p:nvPr/>
        </p:nvSpPr>
        <p:spPr>
          <a:xfrm>
            <a:off x="675608" y="491202"/>
            <a:ext cx="6511461" cy="830997"/>
          </a:xfrm>
          <a:prstGeom prst="rect">
            <a:avLst/>
          </a:prstGeom>
        </p:spPr>
        <p:txBody>
          <a:bodyPr wrap="square">
            <a:spAutoFit/>
          </a:bodyPr>
          <a:lstStyle/>
          <a:p>
            <a:r>
              <a:rPr lang="en-US" sz="4800" b="1" dirty="0"/>
              <a:t>The O3 Experience</a:t>
            </a:r>
            <a:endParaRPr lang="en-US" sz="4800" dirty="0"/>
          </a:p>
        </p:txBody>
      </p:sp>
      <p:pic>
        <p:nvPicPr>
          <p:cNvPr id="5" name="Picture 4"/>
          <p:cNvPicPr>
            <a:picLocks noChangeAspect="1"/>
          </p:cNvPicPr>
          <p:nvPr/>
        </p:nvPicPr>
        <p:blipFill>
          <a:blip r:embed="rId6"/>
          <a:stretch>
            <a:fillRect/>
          </a:stretch>
        </p:blipFill>
        <p:spPr>
          <a:xfrm>
            <a:off x="1852560" y="1524378"/>
            <a:ext cx="2399400" cy="4403874"/>
          </a:xfrm>
          <a:prstGeom prst="rect">
            <a:avLst/>
          </a:prstGeom>
        </p:spPr>
      </p:pic>
      <p:pic>
        <p:nvPicPr>
          <p:cNvPr id="6" name="Picture 5">
            <a:hlinkClick r:id="rId7" action="ppaction://hlinkfile"/>
          </p:cNvPr>
          <p:cNvPicPr>
            <a:picLocks noChangeAspect="1"/>
          </p:cNvPicPr>
          <p:nvPr/>
        </p:nvPicPr>
        <p:blipFill>
          <a:blip r:embed="rId8"/>
          <a:stretch>
            <a:fillRect/>
          </a:stretch>
        </p:blipFill>
        <p:spPr>
          <a:xfrm>
            <a:off x="5713544" y="2579645"/>
            <a:ext cx="3654154" cy="969368"/>
          </a:xfrm>
          <a:prstGeom prst="rect">
            <a:avLst/>
          </a:prstGeom>
        </p:spPr>
      </p:pic>
      <p:pic>
        <p:nvPicPr>
          <p:cNvPr id="15" name="Picture 14">
            <a:hlinkClick r:id="rId9"/>
          </p:cNvPr>
          <p:cNvPicPr>
            <a:picLocks noChangeAspect="1"/>
          </p:cNvPicPr>
          <p:nvPr/>
        </p:nvPicPr>
        <p:blipFill>
          <a:blip r:embed="rId8"/>
          <a:stretch>
            <a:fillRect/>
          </a:stretch>
        </p:blipFill>
        <p:spPr>
          <a:xfrm>
            <a:off x="5865944" y="2732045"/>
            <a:ext cx="3654154" cy="969368"/>
          </a:xfrm>
          <a:prstGeom prst="rect">
            <a:avLst/>
          </a:prstGeom>
        </p:spPr>
      </p:pic>
    </p:spTree>
    <p:extLst>
      <p:ext uri="{BB962C8B-B14F-4D97-AF65-F5344CB8AC3E}">
        <p14:creationId xmlns:p14="http://schemas.microsoft.com/office/powerpoint/2010/main" val="31111061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2613660" y="2333179"/>
            <a:ext cx="9997440" cy="1938992"/>
          </a:xfrm>
          <a:prstGeom prst="rect">
            <a:avLst/>
          </a:prstGeom>
        </p:spPr>
        <p:txBody>
          <a:bodyPr wrap="square">
            <a:spAutoFit/>
          </a:bodyPr>
          <a:lstStyle/>
          <a:p>
            <a:r>
              <a:rPr lang="en-US" sz="6000" dirty="0">
                <a:solidFill>
                  <a:srgbClr val="FFFFFF"/>
                </a:solidFill>
                <a:latin typeface="Roboto-Light"/>
              </a:rPr>
              <a:t>User</a:t>
            </a:r>
          </a:p>
          <a:p>
            <a:r>
              <a:rPr lang="en-US" sz="6000" b="1" dirty="0" smtClean="0">
                <a:solidFill>
                  <a:srgbClr val="FFFFFF"/>
                </a:solidFill>
                <a:latin typeface="Roboto-Light"/>
              </a:rPr>
              <a:t>Feedback</a:t>
            </a:r>
            <a:endParaRPr lang="en-US" sz="6000" b="1" dirty="0"/>
          </a:p>
        </p:txBody>
      </p:sp>
    </p:spTree>
    <p:extLst>
      <p:ext uri="{BB962C8B-B14F-4D97-AF65-F5344CB8AC3E}">
        <p14:creationId xmlns:p14="http://schemas.microsoft.com/office/powerpoint/2010/main" val="35355059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clrChange>
              <a:clrFrom>
                <a:srgbClr val="FEFEFE"/>
              </a:clrFrom>
              <a:clrTo>
                <a:srgbClr val="FEFEFE">
                  <a:alpha val="0"/>
                </a:srgbClr>
              </a:clrTo>
            </a:clrChange>
          </a:blip>
          <a:stretch>
            <a:fillRect/>
          </a:stretch>
        </p:blipFill>
        <p:spPr>
          <a:xfrm>
            <a:off x="10604499" y="5853778"/>
            <a:ext cx="1281624" cy="775436"/>
          </a:xfrm>
          <a:prstGeom prst="rect">
            <a:avLst/>
          </a:prstGeom>
        </p:spPr>
      </p:pic>
      <p:pic>
        <p:nvPicPr>
          <p:cNvPr id="19" name="Picture 18"/>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5951" y="6341470"/>
            <a:ext cx="1988188" cy="218421"/>
          </a:xfrm>
          <a:prstGeom prst="rect">
            <a:avLst/>
          </a:prstGeom>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5533" y="5472541"/>
            <a:ext cx="633917" cy="666750"/>
          </a:xfrm>
          <a:prstGeom prst="rect">
            <a:avLst/>
          </a:prstGeom>
        </p:spPr>
      </p:pic>
      <p:sp>
        <p:nvSpPr>
          <p:cNvPr id="23" name="Rectangle 22"/>
          <p:cNvSpPr/>
          <p:nvPr/>
        </p:nvSpPr>
        <p:spPr>
          <a:xfrm>
            <a:off x="675608" y="491202"/>
            <a:ext cx="6511461" cy="830997"/>
          </a:xfrm>
          <a:prstGeom prst="rect">
            <a:avLst/>
          </a:prstGeom>
        </p:spPr>
        <p:txBody>
          <a:bodyPr wrap="square">
            <a:spAutoFit/>
          </a:bodyPr>
          <a:lstStyle/>
          <a:p>
            <a:r>
              <a:rPr lang="en-US" sz="4800" b="1" dirty="0"/>
              <a:t>Usability Test Group</a:t>
            </a:r>
            <a:endParaRPr lang="en-US" sz="4800" dirty="0"/>
          </a:p>
        </p:txBody>
      </p:sp>
      <p:sp>
        <p:nvSpPr>
          <p:cNvPr id="4" name="Rectangle 3"/>
          <p:cNvSpPr/>
          <p:nvPr/>
        </p:nvSpPr>
        <p:spPr>
          <a:xfrm>
            <a:off x="832491" y="2201079"/>
            <a:ext cx="6096000" cy="2123658"/>
          </a:xfrm>
          <a:prstGeom prst="rect">
            <a:avLst/>
          </a:prstGeom>
        </p:spPr>
        <p:txBody>
          <a:bodyPr>
            <a:spAutoFit/>
          </a:bodyPr>
          <a:lstStyle/>
          <a:p>
            <a:r>
              <a:rPr lang="en-US" dirty="0" smtClean="0">
                <a:solidFill>
                  <a:srgbClr val="000000"/>
                </a:solidFill>
                <a:latin typeface="Roboto-Regular"/>
              </a:rPr>
              <a:t>	</a:t>
            </a:r>
            <a:r>
              <a:rPr lang="en-US" sz="2000" dirty="0" smtClean="0">
                <a:solidFill>
                  <a:srgbClr val="000000"/>
                </a:solidFill>
                <a:latin typeface="Roboto-Regular"/>
              </a:rPr>
              <a:t>Electricians</a:t>
            </a:r>
            <a:r>
              <a:rPr lang="en-US" sz="2000" dirty="0">
                <a:solidFill>
                  <a:srgbClr val="000000"/>
                </a:solidFill>
                <a:latin typeface="Roboto-Regular"/>
              </a:rPr>
              <a:t>, LV, HVAC and tech leads</a:t>
            </a:r>
          </a:p>
          <a:p>
            <a:r>
              <a:rPr lang="en-US" sz="2000" dirty="0" smtClean="0">
                <a:solidFill>
                  <a:srgbClr val="000000"/>
                </a:solidFill>
                <a:latin typeface="Roboto-Regular"/>
              </a:rPr>
              <a:t>	with </a:t>
            </a:r>
            <a:r>
              <a:rPr lang="en-US" sz="2000" dirty="0">
                <a:solidFill>
                  <a:srgbClr val="000000"/>
                </a:solidFill>
                <a:latin typeface="Roboto-Regular"/>
              </a:rPr>
              <a:t>2–25+ years of experience</a:t>
            </a:r>
          </a:p>
          <a:p>
            <a:r>
              <a:rPr lang="en-US" sz="2000" dirty="0" smtClean="0">
                <a:solidFill>
                  <a:srgbClr val="000000"/>
                </a:solidFill>
                <a:latin typeface="Roboto-Regular"/>
              </a:rPr>
              <a:t>	working </a:t>
            </a:r>
            <a:r>
              <a:rPr lang="en-US" sz="2000" dirty="0">
                <a:solidFill>
                  <a:srgbClr val="000000"/>
                </a:solidFill>
                <a:latin typeface="Roboto-Regular"/>
              </a:rPr>
              <a:t>with installations on-the-job</a:t>
            </a:r>
          </a:p>
          <a:p>
            <a:endParaRPr lang="en-US" sz="1600" dirty="0" smtClean="0">
              <a:solidFill>
                <a:srgbClr val="000000"/>
              </a:solidFill>
              <a:latin typeface="Roboto-Light"/>
            </a:endParaRPr>
          </a:p>
          <a:p>
            <a:endParaRPr lang="en-US" sz="1600" dirty="0" smtClean="0">
              <a:solidFill>
                <a:srgbClr val="000000"/>
              </a:solidFill>
              <a:latin typeface="Roboto-Light"/>
            </a:endParaRPr>
          </a:p>
          <a:p>
            <a:r>
              <a:rPr lang="en-US" sz="1600" dirty="0" smtClean="0">
                <a:solidFill>
                  <a:srgbClr val="000000"/>
                </a:solidFill>
                <a:latin typeface="Roboto-Light"/>
              </a:rPr>
              <a:t>	</a:t>
            </a:r>
            <a:r>
              <a:rPr lang="en-US" sz="2000" dirty="0" smtClean="0">
                <a:solidFill>
                  <a:srgbClr val="000000"/>
                </a:solidFill>
                <a:latin typeface="Roboto-Light"/>
              </a:rPr>
              <a:t>Have </a:t>
            </a:r>
            <a:r>
              <a:rPr lang="en-US" sz="2000" dirty="0">
                <a:solidFill>
                  <a:srgbClr val="000000"/>
                </a:solidFill>
                <a:latin typeface="Roboto-Light"/>
              </a:rPr>
              <a:t>experience with Delta Controls and</a:t>
            </a:r>
          </a:p>
          <a:p>
            <a:r>
              <a:rPr lang="en-US" sz="2000" dirty="0" smtClean="0">
                <a:solidFill>
                  <a:srgbClr val="000000"/>
                </a:solidFill>
                <a:latin typeface="Roboto-Light"/>
              </a:rPr>
              <a:t>	ESC </a:t>
            </a:r>
            <a:r>
              <a:rPr lang="en-US" sz="2000" dirty="0">
                <a:solidFill>
                  <a:srgbClr val="000000"/>
                </a:solidFill>
                <a:latin typeface="Roboto-Light"/>
              </a:rPr>
              <a:t>Automation products</a:t>
            </a:r>
            <a:endParaRPr lang="en-US" sz="2000" dirty="0"/>
          </a:p>
        </p:txBody>
      </p:sp>
      <p:sp>
        <p:nvSpPr>
          <p:cNvPr id="7" name="TextBox 6"/>
          <p:cNvSpPr txBox="1"/>
          <p:nvPr/>
        </p:nvSpPr>
        <p:spPr>
          <a:xfrm>
            <a:off x="1029512" y="2201079"/>
            <a:ext cx="569387" cy="923330"/>
          </a:xfrm>
          <a:prstGeom prst="rect">
            <a:avLst/>
          </a:prstGeom>
          <a:noFill/>
        </p:spPr>
        <p:txBody>
          <a:bodyPr wrap="none" rtlCol="0">
            <a:spAutoFit/>
          </a:bodyPr>
          <a:lstStyle/>
          <a:p>
            <a:r>
              <a:rPr lang="en-US" sz="5400" dirty="0" smtClean="0">
                <a:solidFill>
                  <a:srgbClr val="0070C0"/>
                </a:solidFill>
                <a:latin typeface="Arial" panose="020B0604020202020204" pitchFamily="34" charset="0"/>
                <a:cs typeface="Arial" panose="020B0604020202020204" pitchFamily="34" charset="0"/>
              </a:rPr>
              <a:t>8</a:t>
            </a:r>
            <a:endParaRPr lang="en-US" sz="5400" dirty="0">
              <a:solidFill>
                <a:srgbClr val="0070C0"/>
              </a:solidFill>
              <a:latin typeface="Arial" panose="020B0604020202020204" pitchFamily="34" charset="0"/>
              <a:cs typeface="Arial" panose="020B0604020202020204" pitchFamily="34" charset="0"/>
            </a:endParaRPr>
          </a:p>
        </p:txBody>
      </p:sp>
      <p:sp>
        <p:nvSpPr>
          <p:cNvPr id="13" name="TextBox 12"/>
          <p:cNvSpPr txBox="1"/>
          <p:nvPr/>
        </p:nvSpPr>
        <p:spPr>
          <a:xfrm>
            <a:off x="244682" y="3502497"/>
            <a:ext cx="1569660" cy="923330"/>
          </a:xfrm>
          <a:prstGeom prst="rect">
            <a:avLst/>
          </a:prstGeom>
          <a:noFill/>
        </p:spPr>
        <p:txBody>
          <a:bodyPr wrap="none" rtlCol="0">
            <a:spAutoFit/>
          </a:bodyPr>
          <a:lstStyle/>
          <a:p>
            <a:r>
              <a:rPr lang="en-US" sz="5400" dirty="0" smtClean="0">
                <a:solidFill>
                  <a:srgbClr val="0070C0"/>
                </a:solidFill>
                <a:latin typeface="Arial" panose="020B0604020202020204" pitchFamily="34" charset="0"/>
                <a:cs typeface="Arial" panose="020B0604020202020204" pitchFamily="34" charset="0"/>
              </a:rPr>
              <a:t>50%</a:t>
            </a:r>
            <a:endParaRPr lang="en-US" sz="5400" dirty="0">
              <a:solidFill>
                <a:srgbClr val="0070C0"/>
              </a:solidFill>
              <a:latin typeface="Arial" panose="020B0604020202020204" pitchFamily="34" charset="0"/>
              <a:cs typeface="Arial" panose="020B0604020202020204" pitchFamily="34" charset="0"/>
            </a:endParaRPr>
          </a:p>
        </p:txBody>
      </p:sp>
      <p:sp>
        <p:nvSpPr>
          <p:cNvPr id="8" name="TextBox 7"/>
          <p:cNvSpPr txBox="1"/>
          <p:nvPr/>
        </p:nvSpPr>
        <p:spPr>
          <a:xfrm>
            <a:off x="7266567" y="2201079"/>
            <a:ext cx="4761303" cy="1323439"/>
          </a:xfrm>
          <a:prstGeom prst="rect">
            <a:avLst/>
          </a:prstGeom>
          <a:solidFill>
            <a:schemeClr val="bg1"/>
          </a:solidFill>
        </p:spPr>
        <p:txBody>
          <a:bodyPr wrap="none" rtlCol="0">
            <a:spAutoFit/>
          </a:bodyPr>
          <a:lstStyle/>
          <a:p>
            <a:r>
              <a:rPr lang="en-US" sz="2000" dirty="0" smtClean="0"/>
              <a:t>3 - HVAC </a:t>
            </a:r>
            <a:r>
              <a:rPr lang="en-US" sz="2000" dirty="0"/>
              <a:t>&amp; Management (16, 20, 25+ years</a:t>
            </a:r>
            <a:r>
              <a:rPr lang="en-US" sz="2000" dirty="0" smtClean="0"/>
              <a:t>)</a:t>
            </a:r>
          </a:p>
          <a:p>
            <a:r>
              <a:rPr lang="en-US" sz="2000" dirty="0" smtClean="0">
                <a:solidFill>
                  <a:schemeClr val="bg1">
                    <a:lumMod val="50000"/>
                  </a:schemeClr>
                </a:solidFill>
              </a:rPr>
              <a:t>2 - HVAC </a:t>
            </a:r>
            <a:r>
              <a:rPr lang="en-US" sz="2000" dirty="0">
                <a:solidFill>
                  <a:schemeClr val="bg1">
                    <a:lumMod val="50000"/>
                  </a:schemeClr>
                </a:solidFill>
              </a:rPr>
              <a:t>(7 years &amp; 22 years)</a:t>
            </a:r>
          </a:p>
          <a:p>
            <a:r>
              <a:rPr lang="en-US" sz="2000" dirty="0" smtClean="0">
                <a:solidFill>
                  <a:srgbClr val="0070C0"/>
                </a:solidFill>
              </a:rPr>
              <a:t>2 - Electricians </a:t>
            </a:r>
            <a:r>
              <a:rPr lang="en-US" sz="2000" dirty="0">
                <a:solidFill>
                  <a:srgbClr val="0070C0"/>
                </a:solidFill>
              </a:rPr>
              <a:t>(2 years &amp; 9 years)</a:t>
            </a:r>
          </a:p>
          <a:p>
            <a:r>
              <a:rPr lang="en-US" sz="2000" dirty="0" smtClean="0">
                <a:solidFill>
                  <a:srgbClr val="FF0000"/>
                </a:solidFill>
              </a:rPr>
              <a:t>1 - Low </a:t>
            </a:r>
            <a:r>
              <a:rPr lang="en-US" sz="2000" dirty="0">
                <a:solidFill>
                  <a:srgbClr val="FF0000"/>
                </a:solidFill>
              </a:rPr>
              <a:t>Voltage (10 years)</a:t>
            </a:r>
          </a:p>
        </p:txBody>
      </p:sp>
    </p:spTree>
    <p:extLst>
      <p:ext uri="{BB962C8B-B14F-4D97-AF65-F5344CB8AC3E}">
        <p14:creationId xmlns:p14="http://schemas.microsoft.com/office/powerpoint/2010/main" val="4322468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clrChange>
              <a:clrFrom>
                <a:srgbClr val="FEFEFE"/>
              </a:clrFrom>
              <a:clrTo>
                <a:srgbClr val="FEFEFE">
                  <a:alpha val="0"/>
                </a:srgbClr>
              </a:clrTo>
            </a:clrChange>
          </a:blip>
          <a:stretch>
            <a:fillRect/>
          </a:stretch>
        </p:blipFill>
        <p:spPr>
          <a:xfrm>
            <a:off x="10604499" y="5853778"/>
            <a:ext cx="1281624" cy="775436"/>
          </a:xfrm>
          <a:prstGeom prst="rect">
            <a:avLst/>
          </a:prstGeom>
        </p:spPr>
      </p:pic>
      <p:pic>
        <p:nvPicPr>
          <p:cNvPr id="19" name="Picture 18"/>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5951" y="6341470"/>
            <a:ext cx="1988188" cy="218421"/>
          </a:xfrm>
          <a:prstGeom prst="rect">
            <a:avLst/>
          </a:prstGeom>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5533" y="5472541"/>
            <a:ext cx="633917" cy="666750"/>
          </a:xfrm>
          <a:prstGeom prst="rect">
            <a:avLst/>
          </a:prstGeom>
        </p:spPr>
      </p:pic>
      <p:sp>
        <p:nvSpPr>
          <p:cNvPr id="23" name="Rectangle 22"/>
          <p:cNvSpPr/>
          <p:nvPr/>
        </p:nvSpPr>
        <p:spPr>
          <a:xfrm>
            <a:off x="675608" y="491202"/>
            <a:ext cx="6511461" cy="830997"/>
          </a:xfrm>
          <a:prstGeom prst="rect">
            <a:avLst/>
          </a:prstGeom>
        </p:spPr>
        <p:txBody>
          <a:bodyPr wrap="square">
            <a:spAutoFit/>
          </a:bodyPr>
          <a:lstStyle/>
          <a:p>
            <a:r>
              <a:rPr lang="en-US" sz="4800" b="1" dirty="0"/>
              <a:t>Overall Impressions</a:t>
            </a:r>
            <a:endParaRPr lang="en-US" sz="4800" dirty="0"/>
          </a:p>
        </p:txBody>
      </p:sp>
      <p:sp>
        <p:nvSpPr>
          <p:cNvPr id="4" name="Rectangle 3"/>
          <p:cNvSpPr/>
          <p:nvPr/>
        </p:nvSpPr>
        <p:spPr>
          <a:xfrm>
            <a:off x="832490" y="2201079"/>
            <a:ext cx="9446889" cy="892552"/>
          </a:xfrm>
          <a:prstGeom prst="rect">
            <a:avLst/>
          </a:prstGeom>
        </p:spPr>
        <p:txBody>
          <a:bodyPr wrap="square">
            <a:spAutoFit/>
          </a:bodyPr>
          <a:lstStyle/>
          <a:p>
            <a:r>
              <a:rPr lang="en-US" dirty="0" smtClean="0">
                <a:solidFill>
                  <a:srgbClr val="000000"/>
                </a:solidFill>
                <a:latin typeface="Roboto-Regular"/>
              </a:rPr>
              <a:t>	</a:t>
            </a:r>
            <a:r>
              <a:rPr lang="en-US" sz="2000" b="1" dirty="0">
                <a:solidFill>
                  <a:srgbClr val="000000"/>
                </a:solidFill>
                <a:latin typeface="Roboto-Regular"/>
              </a:rPr>
              <a:t>We asked: </a:t>
            </a:r>
            <a:r>
              <a:rPr lang="en-US" sz="2000" dirty="0">
                <a:solidFill>
                  <a:srgbClr val="000000"/>
                </a:solidFill>
                <a:latin typeface="Roboto-Regular"/>
              </a:rPr>
              <a:t>How would you describe your experience with this app?</a:t>
            </a:r>
            <a:endParaRPr lang="en-US" sz="1600" dirty="0" smtClean="0">
              <a:solidFill>
                <a:srgbClr val="000000"/>
              </a:solidFill>
              <a:latin typeface="Roboto-Light"/>
            </a:endParaRPr>
          </a:p>
          <a:p>
            <a:endParaRPr lang="en-US" sz="1600" dirty="0" smtClean="0">
              <a:solidFill>
                <a:srgbClr val="000000"/>
              </a:solidFill>
              <a:latin typeface="Roboto-Light"/>
            </a:endParaRPr>
          </a:p>
          <a:p>
            <a:r>
              <a:rPr lang="en-US" sz="1600" dirty="0" smtClean="0">
                <a:solidFill>
                  <a:srgbClr val="000000"/>
                </a:solidFill>
                <a:latin typeface="Roboto-Light"/>
              </a:rPr>
              <a:t>	</a:t>
            </a:r>
            <a:endParaRPr lang="en-US" sz="2000" dirty="0"/>
          </a:p>
        </p:txBody>
      </p:sp>
      <p:sp>
        <p:nvSpPr>
          <p:cNvPr id="8" name="TextBox 7"/>
          <p:cNvSpPr txBox="1"/>
          <p:nvPr/>
        </p:nvSpPr>
        <p:spPr>
          <a:xfrm>
            <a:off x="3433237" y="3267422"/>
            <a:ext cx="7824321" cy="1015663"/>
          </a:xfrm>
          <a:prstGeom prst="rect">
            <a:avLst/>
          </a:prstGeom>
          <a:solidFill>
            <a:schemeClr val="bg1"/>
          </a:solidFill>
        </p:spPr>
        <p:txBody>
          <a:bodyPr wrap="none" rtlCol="0">
            <a:spAutoFit/>
          </a:bodyPr>
          <a:lstStyle/>
          <a:p>
            <a:r>
              <a:rPr lang="en-US" sz="2000" dirty="0" smtClean="0">
                <a:solidFill>
                  <a:srgbClr val="0070C0"/>
                </a:solidFill>
                <a:latin typeface="Arial" panose="020B0604020202020204" pitchFamily="34" charset="0"/>
                <a:cs typeface="Arial" panose="020B0604020202020204" pitchFamily="34" charset="0"/>
              </a:rPr>
              <a:t>7</a:t>
            </a:r>
            <a:r>
              <a:rPr lang="en-US" sz="2000" dirty="0" smtClean="0">
                <a:solidFill>
                  <a:srgbClr val="0070C0"/>
                </a:solidFill>
              </a:rPr>
              <a:t> Electricians </a:t>
            </a:r>
            <a:r>
              <a:rPr lang="en-US" sz="2000" dirty="0" smtClean="0"/>
              <a:t>- </a:t>
            </a:r>
            <a:r>
              <a:rPr lang="en-US" sz="2000" b="1" dirty="0" smtClean="0"/>
              <a:t>“Easy </a:t>
            </a:r>
            <a:r>
              <a:rPr lang="en-US" sz="2000" b="1" dirty="0"/>
              <a:t>to understand” - Average rating of 6.75/7</a:t>
            </a:r>
          </a:p>
          <a:p>
            <a:r>
              <a:rPr lang="en-US" sz="2000" dirty="0" smtClean="0">
                <a:solidFill>
                  <a:srgbClr val="0070C0"/>
                </a:solidFill>
              </a:rPr>
              <a:t>6 Electricians</a:t>
            </a:r>
            <a:r>
              <a:rPr lang="en-US" sz="2000" dirty="0" smtClean="0"/>
              <a:t>/</a:t>
            </a:r>
            <a:r>
              <a:rPr lang="en-US" sz="2000" dirty="0" smtClean="0">
                <a:solidFill>
                  <a:schemeClr val="bg1">
                    <a:lumMod val="50000"/>
                  </a:schemeClr>
                </a:solidFill>
                <a:latin typeface="Arial" panose="020B0604020202020204" pitchFamily="34" charset="0"/>
                <a:cs typeface="Arial" panose="020B0604020202020204" pitchFamily="34" charset="0"/>
              </a:rPr>
              <a:t>1</a:t>
            </a:r>
            <a:r>
              <a:rPr lang="en-US" sz="2000" dirty="0" smtClean="0">
                <a:solidFill>
                  <a:schemeClr val="bg1">
                    <a:lumMod val="50000"/>
                  </a:schemeClr>
                </a:solidFill>
              </a:rPr>
              <a:t> HVAC </a:t>
            </a:r>
            <a:r>
              <a:rPr lang="en-US" sz="2000" dirty="0" smtClean="0"/>
              <a:t>- </a:t>
            </a:r>
            <a:r>
              <a:rPr lang="en-US" sz="2000" b="1" dirty="0" smtClean="0"/>
              <a:t>“Straight-forward</a:t>
            </a:r>
            <a:r>
              <a:rPr lang="en-US" sz="2000" b="1" dirty="0"/>
              <a:t>” - Majority of users reported</a:t>
            </a:r>
          </a:p>
          <a:p>
            <a:r>
              <a:rPr lang="en-US" sz="2000" dirty="0">
                <a:solidFill>
                  <a:srgbClr val="0070C0"/>
                </a:solidFill>
              </a:rPr>
              <a:t>6 Electricians</a:t>
            </a:r>
            <a:r>
              <a:rPr lang="en-US" sz="2000" dirty="0"/>
              <a:t>/</a:t>
            </a:r>
            <a:r>
              <a:rPr lang="en-US" sz="2000" dirty="0">
                <a:solidFill>
                  <a:schemeClr val="bg1">
                    <a:lumMod val="50000"/>
                  </a:schemeClr>
                </a:solidFill>
                <a:latin typeface="Arial" panose="020B0604020202020204" pitchFamily="34" charset="0"/>
                <a:cs typeface="Arial" panose="020B0604020202020204" pitchFamily="34" charset="0"/>
              </a:rPr>
              <a:t>1</a:t>
            </a:r>
            <a:r>
              <a:rPr lang="en-US" sz="2000" dirty="0">
                <a:solidFill>
                  <a:schemeClr val="bg1">
                    <a:lumMod val="50000"/>
                  </a:schemeClr>
                </a:solidFill>
              </a:rPr>
              <a:t> </a:t>
            </a:r>
            <a:r>
              <a:rPr lang="en-US" sz="2000" dirty="0" smtClean="0">
                <a:solidFill>
                  <a:schemeClr val="bg1">
                    <a:lumMod val="50000"/>
                  </a:schemeClr>
                </a:solidFill>
              </a:rPr>
              <a:t>HVAC - </a:t>
            </a:r>
            <a:r>
              <a:rPr lang="en-US" sz="2000" b="1" dirty="0" smtClean="0"/>
              <a:t>“Simple</a:t>
            </a:r>
            <a:r>
              <a:rPr lang="en-US" sz="2000" b="1" dirty="0"/>
              <a:t>” - Average rating of 6.25/7</a:t>
            </a:r>
            <a:endParaRPr lang="en-US" sz="2000" b="1" dirty="0">
              <a:solidFill>
                <a:srgbClr val="FF0000"/>
              </a:solidFill>
            </a:endParaRPr>
          </a:p>
        </p:txBody>
      </p:sp>
    </p:spTree>
    <p:extLst>
      <p:ext uri="{BB962C8B-B14F-4D97-AF65-F5344CB8AC3E}">
        <p14:creationId xmlns:p14="http://schemas.microsoft.com/office/powerpoint/2010/main" val="32951543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2613660" y="2333179"/>
            <a:ext cx="9997440" cy="1938992"/>
          </a:xfrm>
          <a:prstGeom prst="rect">
            <a:avLst/>
          </a:prstGeom>
        </p:spPr>
        <p:txBody>
          <a:bodyPr wrap="square">
            <a:spAutoFit/>
          </a:bodyPr>
          <a:lstStyle/>
          <a:p>
            <a:r>
              <a:rPr lang="en-US" sz="6000" dirty="0">
                <a:solidFill>
                  <a:srgbClr val="FFFFFF"/>
                </a:solidFill>
                <a:latin typeface="Roboto-Light"/>
              </a:rPr>
              <a:t>Differentiating</a:t>
            </a:r>
          </a:p>
          <a:p>
            <a:r>
              <a:rPr lang="en-US" sz="6000" b="1" dirty="0">
                <a:solidFill>
                  <a:srgbClr val="FFFFFF"/>
                </a:solidFill>
                <a:latin typeface="Roboto-Light"/>
              </a:rPr>
              <a:t>Features</a:t>
            </a:r>
            <a:endParaRPr lang="en-US" sz="6000" b="1" dirty="0"/>
          </a:p>
        </p:txBody>
      </p:sp>
    </p:spTree>
    <p:extLst>
      <p:ext uri="{BB962C8B-B14F-4D97-AF65-F5344CB8AC3E}">
        <p14:creationId xmlns:p14="http://schemas.microsoft.com/office/powerpoint/2010/main" val="14976283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2491" y="1756914"/>
            <a:ext cx="10968525" cy="3436087"/>
          </a:xfrm>
          <a:prstGeom prst="rect">
            <a:avLst/>
          </a:prstGeom>
          <a:solidFill>
            <a:schemeClr val="bg1">
              <a:lumMod val="85000"/>
            </a:schemeClr>
          </a:solidFill>
        </p:spPr>
        <p:txBody>
          <a:bodyPr wrap="square" rtlCol="0" anchor="t" anchorCtr="0">
            <a:noAutofit/>
          </a:bodyPr>
          <a:lstStyle/>
          <a:p>
            <a:r>
              <a:rPr lang="en-US" sz="4800" dirty="0">
                <a:solidFill>
                  <a:srgbClr val="0070C0"/>
                </a:solidFill>
              </a:rPr>
              <a:t>	</a:t>
            </a:r>
            <a:r>
              <a:rPr lang="en-US" sz="4800" dirty="0" smtClean="0">
                <a:solidFill>
                  <a:srgbClr val="0070C0"/>
                </a:solidFill>
              </a:rPr>
              <a:t>	</a:t>
            </a:r>
            <a:r>
              <a:rPr lang="en-US" sz="3200" dirty="0" smtClean="0">
                <a:solidFill>
                  <a:srgbClr val="0070C0"/>
                </a:solidFill>
              </a:rPr>
              <a:t>“</a:t>
            </a:r>
            <a:r>
              <a:rPr lang="en-US" sz="3200" dirty="0"/>
              <a:t>Having something portable to walk around in</a:t>
            </a:r>
          </a:p>
          <a:p>
            <a:r>
              <a:rPr lang="en-US" sz="3200" dirty="0" smtClean="0"/>
              <a:t>	your </a:t>
            </a:r>
            <a:r>
              <a:rPr lang="en-US" sz="3200" dirty="0"/>
              <a:t>pocket would simplify installers’ jobs.</a:t>
            </a:r>
          </a:p>
          <a:p>
            <a:r>
              <a:rPr lang="en-US" sz="3200" dirty="0" smtClean="0"/>
              <a:t>	It’s </a:t>
            </a:r>
            <a:r>
              <a:rPr lang="en-US" sz="3200" dirty="0"/>
              <a:t>the difference between all day (or week)</a:t>
            </a:r>
          </a:p>
          <a:p>
            <a:r>
              <a:rPr lang="en-US" sz="3200" dirty="0" smtClean="0"/>
              <a:t>	compared </a:t>
            </a:r>
            <a:r>
              <a:rPr lang="en-US" sz="3200" dirty="0"/>
              <a:t>to a couple hours.</a:t>
            </a:r>
          </a:p>
          <a:p>
            <a:r>
              <a:rPr lang="en-US" sz="3200" dirty="0" smtClean="0"/>
              <a:t>	I </a:t>
            </a:r>
            <a:r>
              <a:rPr lang="en-US" sz="3200" dirty="0"/>
              <a:t>wouldn’t have to work with someone else;</a:t>
            </a:r>
          </a:p>
          <a:p>
            <a:r>
              <a:rPr lang="en-US" sz="3200" dirty="0" smtClean="0"/>
              <a:t>	</a:t>
            </a:r>
            <a:r>
              <a:rPr lang="en-US" sz="3200" b="1" dirty="0" smtClean="0"/>
              <a:t>save </a:t>
            </a:r>
            <a:r>
              <a:rPr lang="en-US" sz="3200" b="1" dirty="0"/>
              <a:t>time, save money</a:t>
            </a:r>
            <a:r>
              <a:rPr lang="en-US" sz="3200" dirty="0" smtClean="0"/>
              <a:t>.</a:t>
            </a:r>
            <a:r>
              <a:rPr lang="en-US" sz="3200" dirty="0" smtClean="0">
                <a:solidFill>
                  <a:srgbClr val="0070C0"/>
                </a:solidFill>
              </a:rPr>
              <a:t>”</a:t>
            </a:r>
            <a:endParaRPr lang="en-US" sz="3200" b="1" dirty="0">
              <a:solidFill>
                <a:srgbClr val="0070C0"/>
              </a:solidFill>
              <a:latin typeface="DINPro" panose="020B0504020101020102" pitchFamily="34" charset="0"/>
              <a:cs typeface="Arial" panose="020B0604020202020204" pitchFamily="34" charset="0"/>
            </a:endParaRPr>
          </a:p>
        </p:txBody>
      </p:sp>
      <p:pic>
        <p:nvPicPr>
          <p:cNvPr id="14" name="Picture 13"/>
          <p:cNvPicPr>
            <a:picLocks noChangeAspect="1"/>
          </p:cNvPicPr>
          <p:nvPr/>
        </p:nvPicPr>
        <p:blipFill>
          <a:blip r:embed="rId3">
            <a:clrChange>
              <a:clrFrom>
                <a:srgbClr val="FEFEFE"/>
              </a:clrFrom>
              <a:clrTo>
                <a:srgbClr val="FEFEFE">
                  <a:alpha val="0"/>
                </a:srgbClr>
              </a:clrTo>
            </a:clrChange>
          </a:blip>
          <a:stretch>
            <a:fillRect/>
          </a:stretch>
        </p:blipFill>
        <p:spPr>
          <a:xfrm>
            <a:off x="10604499" y="5853778"/>
            <a:ext cx="1281624" cy="775436"/>
          </a:xfrm>
          <a:prstGeom prst="rect">
            <a:avLst/>
          </a:prstGeom>
        </p:spPr>
      </p:pic>
      <p:pic>
        <p:nvPicPr>
          <p:cNvPr id="19" name="Picture 18"/>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5951" y="6341470"/>
            <a:ext cx="1988188" cy="218421"/>
          </a:xfrm>
          <a:prstGeom prst="rect">
            <a:avLst/>
          </a:prstGeom>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5533" y="5472541"/>
            <a:ext cx="633917" cy="666750"/>
          </a:xfrm>
          <a:prstGeom prst="rect">
            <a:avLst/>
          </a:prstGeom>
        </p:spPr>
      </p:pic>
      <p:sp>
        <p:nvSpPr>
          <p:cNvPr id="2" name="Rectangle 1"/>
          <p:cNvSpPr/>
          <p:nvPr/>
        </p:nvSpPr>
        <p:spPr>
          <a:xfrm>
            <a:off x="3053919" y="5395181"/>
            <a:ext cx="3493264" cy="461665"/>
          </a:xfrm>
          <a:prstGeom prst="rect">
            <a:avLst/>
          </a:prstGeom>
        </p:spPr>
        <p:txBody>
          <a:bodyPr wrap="none">
            <a:spAutoFit/>
          </a:bodyPr>
          <a:lstStyle/>
          <a:p>
            <a:r>
              <a:rPr lang="en-US" sz="2400" dirty="0"/>
              <a:t>re: overall user experience</a:t>
            </a:r>
          </a:p>
        </p:txBody>
      </p:sp>
      <p:sp>
        <p:nvSpPr>
          <p:cNvPr id="4" name="Right Triangle 3"/>
          <p:cNvSpPr/>
          <p:nvPr/>
        </p:nvSpPr>
        <p:spPr>
          <a:xfrm rot="5400000">
            <a:off x="2262456" y="4876023"/>
            <a:ext cx="1077971" cy="1129895"/>
          </a:xfrm>
          <a:prstGeom prst="r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984290" y="646487"/>
            <a:ext cx="6081345" cy="830997"/>
          </a:xfrm>
          <a:prstGeom prst="rect">
            <a:avLst/>
          </a:prstGeom>
          <a:noFill/>
        </p:spPr>
        <p:txBody>
          <a:bodyPr wrap="none" rtlCol="0">
            <a:spAutoFit/>
          </a:bodyPr>
          <a:lstStyle/>
          <a:p>
            <a:r>
              <a:rPr lang="en-US" sz="4800" b="1" dirty="0"/>
              <a:t>Portability Saves Time</a:t>
            </a:r>
            <a:endParaRPr lang="en-US" sz="4800" dirty="0"/>
          </a:p>
        </p:txBody>
      </p:sp>
    </p:spTree>
    <p:extLst>
      <p:ext uri="{BB962C8B-B14F-4D97-AF65-F5344CB8AC3E}">
        <p14:creationId xmlns:p14="http://schemas.microsoft.com/office/powerpoint/2010/main" val="31615191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24809" y="-56148"/>
            <a:ext cx="8310377" cy="2290618"/>
          </a:xfrm>
          <a:prstGeom prst="rect">
            <a:avLst/>
          </a:prstGeom>
          <a:noFill/>
        </p:spPr>
        <p:txBody>
          <a:bodyPr wrap="square" rtlCol="0" anchor="ctr" anchorCtr="0">
            <a:noAutofit/>
          </a:bodyPr>
          <a:lstStyle/>
          <a:p>
            <a:pPr algn="r">
              <a:lnSpc>
                <a:spcPct val="80000"/>
              </a:lnSpc>
              <a:spcAft>
                <a:spcPts val="1200"/>
              </a:spcAft>
            </a:pPr>
            <a:r>
              <a:rPr lang="en-US" sz="6000" b="1" dirty="0">
                <a:solidFill>
                  <a:srgbClr val="58595B"/>
                </a:solidFill>
                <a:latin typeface="DIN Condensed" panose="020B0606040000020204" pitchFamily="2" charset="0"/>
                <a:ea typeface="DIN Condensed Light" panose="020B0506040000020204" pitchFamily="34" charset="0"/>
              </a:rPr>
              <a:t>O</a:t>
            </a:r>
            <a:r>
              <a:rPr lang="en-US" sz="6000" b="1" baseline="-25000" dirty="0">
                <a:solidFill>
                  <a:srgbClr val="58595B"/>
                </a:solidFill>
                <a:latin typeface="DIN Condensed" panose="020B0606040000020204" pitchFamily="2" charset="0"/>
                <a:ea typeface="DIN Condensed Light" panose="020B0506040000020204" pitchFamily="34" charset="0"/>
              </a:rPr>
              <a:t>3</a:t>
            </a:r>
            <a:r>
              <a:rPr lang="en-US" sz="6000" b="1" dirty="0">
                <a:solidFill>
                  <a:srgbClr val="58595B"/>
                </a:solidFill>
                <a:latin typeface="DIN Condensed" panose="020B0606040000020204" pitchFamily="2" charset="0"/>
                <a:ea typeface="DIN Condensed Light" panose="020B0506040000020204" pitchFamily="34" charset="0"/>
              </a:rPr>
              <a:t> Sensor Hub 2.0</a:t>
            </a:r>
            <a:br>
              <a:rPr lang="en-US" sz="6000" b="1" dirty="0">
                <a:solidFill>
                  <a:srgbClr val="58595B"/>
                </a:solidFill>
                <a:latin typeface="DIN Condensed" panose="020B0606040000020204" pitchFamily="2" charset="0"/>
                <a:ea typeface="DIN Condensed Light" panose="020B0506040000020204" pitchFamily="34" charset="0"/>
              </a:rPr>
            </a:br>
            <a:r>
              <a:rPr lang="en-US" sz="2800" b="1" dirty="0" smtClean="0">
                <a:solidFill>
                  <a:srgbClr val="E31937"/>
                </a:solidFill>
                <a:latin typeface="DIN Condensed" panose="00000500000000000000" pitchFamily="2" charset="0"/>
              </a:rPr>
              <a:t>Communication &amp; Connections</a:t>
            </a:r>
            <a:endParaRPr lang="en-US" sz="2800" b="1" dirty="0">
              <a:solidFill>
                <a:srgbClr val="E31937"/>
              </a:solidFill>
              <a:latin typeface="DIN Condensed" panose="00000500000000000000" pitchFamily="2" charset="0"/>
            </a:endParaRPr>
          </a:p>
        </p:txBody>
      </p:sp>
      <p:pic>
        <p:nvPicPr>
          <p:cNvPr id="3" name="Picture 2"/>
          <p:cNvPicPr>
            <a:picLocks noChangeAspect="1"/>
          </p:cNvPicPr>
          <p:nvPr/>
        </p:nvPicPr>
        <p:blipFill>
          <a:blip r:embed="rId3">
            <a:clrChange>
              <a:clrFrom>
                <a:srgbClr val="FEFEFE"/>
              </a:clrFrom>
              <a:clrTo>
                <a:srgbClr val="FEFEFE">
                  <a:alpha val="0"/>
                </a:srgbClr>
              </a:clrTo>
            </a:clrChange>
          </a:blip>
          <a:stretch>
            <a:fillRect/>
          </a:stretch>
        </p:blipFill>
        <p:spPr>
          <a:xfrm>
            <a:off x="10604499" y="5853778"/>
            <a:ext cx="1281624" cy="775436"/>
          </a:xfrm>
          <a:prstGeom prst="rect">
            <a:avLst/>
          </a:prstGeom>
        </p:spPr>
      </p:pic>
      <p:sp>
        <p:nvSpPr>
          <p:cNvPr id="4" name="TextBox 3"/>
          <p:cNvSpPr txBox="1"/>
          <p:nvPr/>
        </p:nvSpPr>
        <p:spPr>
          <a:xfrm>
            <a:off x="1085977" y="2319028"/>
            <a:ext cx="8151211" cy="2625721"/>
          </a:xfrm>
          <a:prstGeom prst="rect">
            <a:avLst/>
          </a:prstGeom>
          <a:noFill/>
        </p:spPr>
        <p:txBody>
          <a:bodyPr wrap="square" rtlCol="0" anchor="t" anchorCtr="0">
            <a:noAutofit/>
          </a:bodyPr>
          <a:lstStyle/>
          <a:p>
            <a:pPr marL="285750" indent="-285750">
              <a:lnSpc>
                <a:spcPct val="80000"/>
              </a:lnSpc>
              <a:spcAft>
                <a:spcPts val="1200"/>
              </a:spcAft>
              <a:buFont typeface="Arial" panose="020B0604020202020204" pitchFamily="34" charset="0"/>
              <a:buChar char="•"/>
            </a:pPr>
            <a:r>
              <a:rPr lang="en-US" sz="2400" b="1" dirty="0">
                <a:solidFill>
                  <a:srgbClr val="58595B"/>
                </a:solidFill>
                <a:latin typeface="DINPro" panose="020B0504020101020102" pitchFamily="34" charset="0"/>
                <a:cs typeface="Arial" panose="020B0604020202020204" pitchFamily="34" charset="0"/>
              </a:rPr>
              <a:t>Native BACnet communications</a:t>
            </a:r>
          </a:p>
          <a:p>
            <a:pPr marL="285750" indent="-285750">
              <a:lnSpc>
                <a:spcPct val="80000"/>
              </a:lnSpc>
              <a:spcAft>
                <a:spcPts val="1200"/>
              </a:spcAft>
              <a:buFont typeface="Arial" panose="020B0604020202020204" pitchFamily="34" charset="0"/>
              <a:buChar char="•"/>
            </a:pPr>
            <a:r>
              <a:rPr lang="en-US" sz="2400" b="1" dirty="0" smtClean="0">
                <a:solidFill>
                  <a:srgbClr val="58595B"/>
                </a:solidFill>
                <a:latin typeface="DINPro" panose="020B0504020101020102" pitchFamily="34" charset="0"/>
                <a:cs typeface="Arial" panose="020B0604020202020204" pitchFamily="34" charset="0"/>
              </a:rPr>
              <a:t>Dual-port </a:t>
            </a:r>
            <a:r>
              <a:rPr lang="en-US" sz="2400" b="1" dirty="0">
                <a:solidFill>
                  <a:srgbClr val="58595B"/>
                </a:solidFill>
                <a:latin typeface="DINPro" panose="020B0504020101020102" pitchFamily="34" charset="0"/>
                <a:cs typeface="Arial" panose="020B0604020202020204" pitchFamily="34" charset="0"/>
              </a:rPr>
              <a:t>Ethernet connection</a:t>
            </a:r>
          </a:p>
          <a:p>
            <a:pPr marL="285750" indent="-285750">
              <a:lnSpc>
                <a:spcPct val="80000"/>
              </a:lnSpc>
              <a:spcAft>
                <a:spcPts val="1200"/>
              </a:spcAft>
              <a:buFont typeface="Arial" panose="020B0604020202020204" pitchFamily="34" charset="0"/>
              <a:buChar char="•"/>
            </a:pPr>
            <a:r>
              <a:rPr lang="en-US" sz="2400" b="1" dirty="0" smtClean="0">
                <a:solidFill>
                  <a:srgbClr val="58595B"/>
                </a:solidFill>
                <a:latin typeface="DINPro" panose="020B0504020101020102" pitchFamily="34" charset="0"/>
                <a:cs typeface="Arial" panose="020B0604020202020204" pitchFamily="34" charset="0"/>
              </a:rPr>
              <a:t>IoT </a:t>
            </a:r>
            <a:r>
              <a:rPr lang="en-US" sz="2400" b="1" dirty="0">
                <a:solidFill>
                  <a:srgbClr val="58595B"/>
                </a:solidFill>
                <a:latin typeface="DINPro" panose="020B0504020101020102" pitchFamily="34" charset="0"/>
                <a:cs typeface="Arial" panose="020B0604020202020204" pitchFamily="34" charset="0"/>
              </a:rPr>
              <a:t>protocols - MQTT and REST</a:t>
            </a:r>
          </a:p>
          <a:p>
            <a:pPr marL="285750" indent="-285750">
              <a:lnSpc>
                <a:spcPct val="80000"/>
              </a:lnSpc>
              <a:spcAft>
                <a:spcPts val="1200"/>
              </a:spcAft>
              <a:buFont typeface="Arial" panose="020B0604020202020204" pitchFamily="34" charset="0"/>
              <a:buChar char="•"/>
            </a:pPr>
            <a:r>
              <a:rPr lang="en-US" sz="2400" b="1" dirty="0" smtClean="0">
                <a:solidFill>
                  <a:srgbClr val="58595B"/>
                </a:solidFill>
                <a:latin typeface="DINPro" panose="020B0504020101020102" pitchFamily="34" charset="0"/>
                <a:cs typeface="Arial" panose="020B0604020202020204" pitchFamily="34" charset="0"/>
              </a:rPr>
              <a:t>Bluetooth </a:t>
            </a:r>
            <a:r>
              <a:rPr lang="en-US" sz="2400" b="1" dirty="0">
                <a:solidFill>
                  <a:srgbClr val="58595B"/>
                </a:solidFill>
                <a:latin typeface="DINPro" panose="020B0504020101020102" pitchFamily="34" charset="0"/>
                <a:cs typeface="Arial" panose="020B0604020202020204" pitchFamily="34" charset="0"/>
              </a:rPr>
              <a:t>Low Energy (</a:t>
            </a:r>
            <a:r>
              <a:rPr lang="en-US" sz="2400" b="1" dirty="0" err="1">
                <a:solidFill>
                  <a:srgbClr val="58595B"/>
                </a:solidFill>
                <a:latin typeface="DINPro" panose="020B0504020101020102" pitchFamily="34" charset="0"/>
                <a:cs typeface="Arial" panose="020B0604020202020204" pitchFamily="34" charset="0"/>
              </a:rPr>
              <a:t>BLE</a:t>
            </a:r>
            <a:r>
              <a:rPr lang="en-US" sz="2400" b="1" dirty="0">
                <a:solidFill>
                  <a:srgbClr val="58595B"/>
                </a:solidFill>
                <a:latin typeface="DINPro" panose="020B0504020101020102" pitchFamily="34" charset="0"/>
                <a:cs typeface="Arial" panose="020B0604020202020204" pitchFamily="34" charset="0"/>
              </a:rPr>
              <a:t>)</a:t>
            </a:r>
          </a:p>
          <a:p>
            <a:pPr marL="285750" indent="-285750">
              <a:lnSpc>
                <a:spcPct val="80000"/>
              </a:lnSpc>
              <a:spcAft>
                <a:spcPts val="1200"/>
              </a:spcAft>
              <a:buFont typeface="Arial" panose="020B0604020202020204" pitchFamily="34" charset="0"/>
              <a:buChar char="•"/>
            </a:pPr>
            <a:r>
              <a:rPr lang="en-US" sz="2400" b="1" dirty="0" smtClean="0">
                <a:solidFill>
                  <a:srgbClr val="58595B"/>
                </a:solidFill>
                <a:latin typeface="DINPro" panose="020B0504020101020102" pitchFamily="34" charset="0"/>
                <a:cs typeface="Arial" panose="020B0604020202020204" pitchFamily="34" charset="0"/>
              </a:rPr>
              <a:t>APIs </a:t>
            </a:r>
            <a:r>
              <a:rPr lang="en-US" sz="2400" b="1" dirty="0">
                <a:solidFill>
                  <a:srgbClr val="58595B"/>
                </a:solidFill>
                <a:latin typeface="DINPro" panose="020B0504020101020102" pitchFamily="34" charset="0"/>
                <a:cs typeface="Arial" panose="020B0604020202020204" pitchFamily="34" charset="0"/>
              </a:rPr>
              <a:t>will be published to allow for </a:t>
            </a:r>
            <a:r>
              <a:rPr lang="en-US" sz="2400" b="1" dirty="0" smtClean="0">
                <a:solidFill>
                  <a:srgbClr val="58595B"/>
                </a:solidFill>
                <a:latin typeface="DINPro" panose="020B0504020101020102" pitchFamily="34" charset="0"/>
                <a:cs typeface="Arial" panose="020B0604020202020204" pitchFamily="34" charset="0"/>
              </a:rPr>
              <a:t>3</a:t>
            </a:r>
            <a:r>
              <a:rPr lang="en-US" sz="2400" b="1" baseline="30000" dirty="0" smtClean="0">
                <a:solidFill>
                  <a:srgbClr val="58595B"/>
                </a:solidFill>
                <a:latin typeface="DINPro" panose="020B0504020101020102" pitchFamily="34" charset="0"/>
                <a:cs typeface="Arial" panose="020B0604020202020204" pitchFamily="34" charset="0"/>
              </a:rPr>
              <a:t>rd</a:t>
            </a:r>
            <a:r>
              <a:rPr lang="en-US" sz="2400" b="1" dirty="0" smtClean="0">
                <a:solidFill>
                  <a:srgbClr val="58595B"/>
                </a:solidFill>
                <a:latin typeface="DINPro" panose="020B0504020101020102" pitchFamily="34" charset="0"/>
                <a:cs typeface="Arial" panose="020B0604020202020204" pitchFamily="34" charset="0"/>
              </a:rPr>
              <a:t> party </a:t>
            </a:r>
            <a:r>
              <a:rPr lang="en-US" sz="2400" b="1" dirty="0">
                <a:solidFill>
                  <a:srgbClr val="58595B"/>
                </a:solidFill>
                <a:latin typeface="DINPro" panose="020B0504020101020102" pitchFamily="34" charset="0"/>
                <a:cs typeface="Arial" panose="020B0604020202020204" pitchFamily="34" charset="0"/>
              </a:rPr>
              <a:t>development and integration</a:t>
            </a:r>
            <a:endParaRPr lang="en-US" sz="2400" b="1" dirty="0" smtClean="0">
              <a:solidFill>
                <a:schemeClr val="bg1">
                  <a:lumMod val="75000"/>
                </a:schemeClr>
              </a:solidFill>
              <a:latin typeface="DINPro" panose="020B0504020101020102" pitchFamily="34" charset="0"/>
              <a:cs typeface="Arial" panose="020B0604020202020204" pitchFamily="34" charset="0"/>
            </a:endParaRPr>
          </a:p>
        </p:txBody>
      </p:sp>
      <p:pic>
        <p:nvPicPr>
          <p:cNvPr id="5" name="Picture 4"/>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5951" y="6341470"/>
            <a:ext cx="1988188" cy="218421"/>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5533" y="5472541"/>
            <a:ext cx="633917" cy="66675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70374" y="1949740"/>
            <a:ext cx="3565648" cy="3839928"/>
          </a:xfrm>
          <a:prstGeom prst="rect">
            <a:avLst/>
          </a:prstGeom>
        </p:spPr>
      </p:pic>
    </p:spTree>
    <p:extLst>
      <p:ext uri="{BB962C8B-B14F-4D97-AF65-F5344CB8AC3E}">
        <p14:creationId xmlns:p14="http://schemas.microsoft.com/office/powerpoint/2010/main" val="15215964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24809" y="-318237"/>
            <a:ext cx="8310377" cy="2290618"/>
          </a:xfrm>
          <a:prstGeom prst="rect">
            <a:avLst/>
          </a:prstGeom>
          <a:noFill/>
        </p:spPr>
        <p:txBody>
          <a:bodyPr wrap="square" rtlCol="0" anchor="ctr" anchorCtr="0">
            <a:noAutofit/>
          </a:bodyPr>
          <a:lstStyle/>
          <a:p>
            <a:pPr algn="r">
              <a:lnSpc>
                <a:spcPct val="80000"/>
              </a:lnSpc>
              <a:spcAft>
                <a:spcPts val="1200"/>
              </a:spcAft>
            </a:pPr>
            <a:r>
              <a:rPr lang="en-US" sz="6000" b="1" dirty="0">
                <a:solidFill>
                  <a:srgbClr val="58595B"/>
                </a:solidFill>
                <a:latin typeface="DIN Condensed" panose="020B0606040000020204" pitchFamily="2" charset="0"/>
                <a:ea typeface="DIN Condensed Light" panose="020B0506040000020204" pitchFamily="34" charset="0"/>
              </a:rPr>
              <a:t>O</a:t>
            </a:r>
            <a:r>
              <a:rPr lang="en-US" sz="6000" b="1" baseline="-25000" dirty="0">
                <a:solidFill>
                  <a:srgbClr val="58595B"/>
                </a:solidFill>
                <a:latin typeface="DIN Condensed" panose="020B0606040000020204" pitchFamily="2" charset="0"/>
                <a:ea typeface="DIN Condensed Light" panose="020B0506040000020204" pitchFamily="34" charset="0"/>
              </a:rPr>
              <a:t>3</a:t>
            </a:r>
            <a:r>
              <a:rPr lang="en-US" sz="6000" b="1" dirty="0">
                <a:solidFill>
                  <a:srgbClr val="58595B"/>
                </a:solidFill>
                <a:latin typeface="DIN Condensed" panose="020B0606040000020204" pitchFamily="2" charset="0"/>
                <a:ea typeface="DIN Condensed Light" panose="020B0506040000020204" pitchFamily="34" charset="0"/>
              </a:rPr>
              <a:t> Sensor Hub 2.0</a:t>
            </a:r>
            <a:br>
              <a:rPr lang="en-US" sz="6000" b="1" dirty="0">
                <a:solidFill>
                  <a:srgbClr val="58595B"/>
                </a:solidFill>
                <a:latin typeface="DIN Condensed" panose="020B0606040000020204" pitchFamily="2" charset="0"/>
                <a:ea typeface="DIN Condensed Light" panose="020B0506040000020204" pitchFamily="34" charset="0"/>
              </a:rPr>
            </a:br>
            <a:r>
              <a:rPr lang="en-US" sz="2800" b="1" dirty="0" smtClean="0">
                <a:solidFill>
                  <a:srgbClr val="E31937"/>
                </a:solidFill>
                <a:latin typeface="DIN Condensed" panose="00000500000000000000" pitchFamily="2" charset="0"/>
              </a:rPr>
              <a:t>Communication &amp; Connections</a:t>
            </a:r>
            <a:endParaRPr lang="en-US" sz="2800" b="1" dirty="0">
              <a:solidFill>
                <a:srgbClr val="E31937"/>
              </a:solidFill>
              <a:latin typeface="DIN Condensed" panose="00000500000000000000" pitchFamily="2" charset="0"/>
            </a:endParaRPr>
          </a:p>
        </p:txBody>
      </p:sp>
      <p:pic>
        <p:nvPicPr>
          <p:cNvPr id="3" name="Picture 2"/>
          <p:cNvPicPr>
            <a:picLocks noChangeAspect="1"/>
          </p:cNvPicPr>
          <p:nvPr/>
        </p:nvPicPr>
        <p:blipFill>
          <a:blip r:embed="rId3">
            <a:clrChange>
              <a:clrFrom>
                <a:srgbClr val="FEFEFE"/>
              </a:clrFrom>
              <a:clrTo>
                <a:srgbClr val="FEFEFE">
                  <a:alpha val="0"/>
                </a:srgbClr>
              </a:clrTo>
            </a:clrChange>
          </a:blip>
          <a:stretch>
            <a:fillRect/>
          </a:stretch>
        </p:blipFill>
        <p:spPr>
          <a:xfrm>
            <a:off x="10604499" y="5853778"/>
            <a:ext cx="1281624" cy="775436"/>
          </a:xfrm>
          <a:prstGeom prst="rect">
            <a:avLst/>
          </a:prstGeom>
        </p:spPr>
      </p:pic>
      <p:sp>
        <p:nvSpPr>
          <p:cNvPr id="4" name="TextBox 3"/>
          <p:cNvSpPr txBox="1"/>
          <p:nvPr/>
        </p:nvSpPr>
        <p:spPr>
          <a:xfrm>
            <a:off x="575951" y="1676679"/>
            <a:ext cx="7656116" cy="3883225"/>
          </a:xfrm>
          <a:prstGeom prst="rect">
            <a:avLst/>
          </a:prstGeom>
          <a:noFill/>
        </p:spPr>
        <p:txBody>
          <a:bodyPr wrap="square" rtlCol="0" anchor="t" anchorCtr="0">
            <a:noAutofit/>
          </a:bodyPr>
          <a:lstStyle/>
          <a:p>
            <a:pPr marL="285750" indent="-285750">
              <a:lnSpc>
                <a:spcPct val="80000"/>
              </a:lnSpc>
              <a:spcAft>
                <a:spcPts val="1200"/>
              </a:spcAft>
              <a:buFont typeface="Arial" panose="020B0604020202020204" pitchFamily="34" charset="0"/>
              <a:buChar char="•"/>
            </a:pPr>
            <a:r>
              <a:rPr lang="en-US" sz="2000" dirty="0" smtClean="0">
                <a:solidFill>
                  <a:srgbClr val="58595B"/>
                </a:solidFill>
                <a:latin typeface="Arial" panose="020B0604020202020204" pitchFamily="34" charset="0"/>
                <a:cs typeface="Arial" panose="020B0604020202020204" pitchFamily="34" charset="0"/>
              </a:rPr>
              <a:t>One of Delta Controls’ Connected Equipment/IoT devices</a:t>
            </a:r>
            <a:endParaRPr lang="en-US" sz="2000" dirty="0">
              <a:solidFill>
                <a:srgbClr val="58595B"/>
              </a:solidFill>
              <a:latin typeface="Arial" panose="020B0604020202020204" pitchFamily="34" charset="0"/>
              <a:cs typeface="Arial" panose="020B0604020202020204" pitchFamily="34" charset="0"/>
            </a:endParaRPr>
          </a:p>
          <a:p>
            <a:pPr marL="285750" indent="-285750">
              <a:lnSpc>
                <a:spcPct val="80000"/>
              </a:lnSpc>
              <a:spcAft>
                <a:spcPts val="1200"/>
              </a:spcAft>
              <a:buFont typeface="Arial" panose="020B0604020202020204" pitchFamily="34" charset="0"/>
              <a:buChar char="•"/>
            </a:pPr>
            <a:r>
              <a:rPr lang="en-US" sz="2000" dirty="0" smtClean="0">
                <a:solidFill>
                  <a:srgbClr val="58595B"/>
                </a:solidFill>
                <a:latin typeface="Arial" panose="020B0604020202020204" pitchFamily="34" charset="0"/>
                <a:cs typeface="Arial" panose="020B0604020202020204" pitchFamily="34" charset="0"/>
              </a:rPr>
              <a:t>Native </a:t>
            </a:r>
            <a:r>
              <a:rPr lang="en-US" sz="2000" dirty="0">
                <a:solidFill>
                  <a:srgbClr val="58595B"/>
                </a:solidFill>
                <a:latin typeface="Arial" panose="020B0604020202020204" pitchFamily="34" charset="0"/>
                <a:cs typeface="Arial" panose="020B0604020202020204" pitchFamily="34" charset="0"/>
              </a:rPr>
              <a:t>BACnet capability </a:t>
            </a:r>
            <a:r>
              <a:rPr lang="en-US" sz="2000" dirty="0" smtClean="0">
                <a:solidFill>
                  <a:srgbClr val="58595B"/>
                </a:solidFill>
                <a:latin typeface="Arial" panose="020B0604020202020204" pitchFamily="34" charset="0"/>
                <a:cs typeface="Arial" panose="020B0604020202020204" pitchFamily="34" charset="0"/>
              </a:rPr>
              <a:t>- it </a:t>
            </a:r>
            <a:r>
              <a:rPr lang="en-US" sz="2000" dirty="0">
                <a:solidFill>
                  <a:srgbClr val="58595B"/>
                </a:solidFill>
                <a:latin typeface="Arial" panose="020B0604020202020204" pitchFamily="34" charset="0"/>
                <a:cs typeface="Arial" panose="020B0604020202020204" pitchFamily="34" charset="0"/>
              </a:rPr>
              <a:t>will </a:t>
            </a:r>
            <a:r>
              <a:rPr lang="en-US" sz="2000" dirty="0" smtClean="0">
                <a:solidFill>
                  <a:srgbClr val="58595B"/>
                </a:solidFill>
                <a:latin typeface="Arial" panose="020B0604020202020204" pitchFamily="34" charset="0"/>
                <a:cs typeface="Arial" panose="020B0604020202020204" pitchFamily="34" charset="0"/>
              </a:rPr>
              <a:t>operate with </a:t>
            </a:r>
            <a:r>
              <a:rPr lang="en-US" sz="2000" dirty="0">
                <a:solidFill>
                  <a:srgbClr val="58595B"/>
                </a:solidFill>
                <a:latin typeface="Arial" panose="020B0604020202020204" pitchFamily="34" charset="0"/>
                <a:cs typeface="Arial" panose="020B0604020202020204" pitchFamily="34" charset="0"/>
              </a:rPr>
              <a:t>any BACnet compliant controller</a:t>
            </a:r>
          </a:p>
          <a:p>
            <a:pPr marL="285750" indent="-285750">
              <a:lnSpc>
                <a:spcPct val="80000"/>
              </a:lnSpc>
              <a:spcAft>
                <a:spcPts val="1200"/>
              </a:spcAft>
              <a:buFont typeface="Arial" panose="020B0604020202020204" pitchFamily="34" charset="0"/>
              <a:buChar char="•"/>
            </a:pPr>
            <a:r>
              <a:rPr lang="en-US" sz="2000" dirty="0" smtClean="0">
                <a:solidFill>
                  <a:srgbClr val="58595B"/>
                </a:solidFill>
                <a:latin typeface="Arial" panose="020B0604020202020204" pitchFamily="34" charset="0"/>
                <a:cs typeface="Arial" panose="020B0604020202020204" pitchFamily="34" charset="0"/>
              </a:rPr>
              <a:t>MQTT </a:t>
            </a:r>
            <a:r>
              <a:rPr lang="en-US" sz="2000" dirty="0">
                <a:solidFill>
                  <a:srgbClr val="58595B"/>
                </a:solidFill>
                <a:latin typeface="Arial" panose="020B0604020202020204" pitchFamily="34" charset="0"/>
                <a:cs typeface="Arial" panose="020B0604020202020204" pitchFamily="34" charset="0"/>
              </a:rPr>
              <a:t>and REST </a:t>
            </a:r>
            <a:r>
              <a:rPr lang="en-US" sz="2000" dirty="0" smtClean="0">
                <a:solidFill>
                  <a:srgbClr val="58595B"/>
                </a:solidFill>
                <a:latin typeface="Arial" panose="020B0604020202020204" pitchFamily="34" charset="0"/>
                <a:cs typeface="Arial" panose="020B0604020202020204" pitchFamily="34" charset="0"/>
              </a:rPr>
              <a:t>- </a:t>
            </a:r>
            <a:r>
              <a:rPr lang="en-US" sz="2000" dirty="0">
                <a:solidFill>
                  <a:srgbClr val="58595B"/>
                </a:solidFill>
                <a:latin typeface="Arial" panose="020B0604020202020204" pitchFamily="34" charset="0"/>
                <a:cs typeface="Arial" panose="020B0604020202020204" pitchFamily="34" charset="0"/>
              </a:rPr>
              <a:t>other </a:t>
            </a:r>
            <a:r>
              <a:rPr lang="en-US" sz="2000" dirty="0" smtClean="0">
                <a:solidFill>
                  <a:srgbClr val="58595B"/>
                </a:solidFill>
                <a:latin typeface="Arial" panose="020B0604020202020204" pitchFamily="34" charset="0"/>
                <a:cs typeface="Arial" panose="020B0604020202020204" pitchFamily="34" charset="0"/>
              </a:rPr>
              <a:t>custom applications </a:t>
            </a:r>
            <a:r>
              <a:rPr lang="en-US" sz="2000" dirty="0">
                <a:solidFill>
                  <a:srgbClr val="58595B"/>
                </a:solidFill>
                <a:latin typeface="Arial" panose="020B0604020202020204" pitchFamily="34" charset="0"/>
                <a:cs typeface="Arial" panose="020B0604020202020204" pitchFamily="34" charset="0"/>
              </a:rPr>
              <a:t>can be written to interface </a:t>
            </a:r>
            <a:r>
              <a:rPr lang="en-US" sz="2000" dirty="0" smtClean="0">
                <a:solidFill>
                  <a:srgbClr val="58595B"/>
                </a:solidFill>
                <a:latin typeface="Arial" panose="020B0604020202020204" pitchFamily="34" charset="0"/>
                <a:cs typeface="Arial" panose="020B0604020202020204" pitchFamily="34" charset="0"/>
              </a:rPr>
              <a:t>directly with </a:t>
            </a:r>
            <a:r>
              <a:rPr lang="en-US" sz="2000" dirty="0">
                <a:solidFill>
                  <a:srgbClr val="58595B"/>
                </a:solidFill>
                <a:latin typeface="Arial" panose="020B0604020202020204" pitchFamily="34" charset="0"/>
                <a:cs typeface="Arial" panose="020B0604020202020204" pitchFamily="34" charset="0"/>
              </a:rPr>
              <a:t>the Hub 2.0</a:t>
            </a:r>
          </a:p>
          <a:p>
            <a:pPr marL="285750" indent="-285750">
              <a:lnSpc>
                <a:spcPct val="80000"/>
              </a:lnSpc>
              <a:spcAft>
                <a:spcPts val="1200"/>
              </a:spcAft>
              <a:buFont typeface="Arial" panose="020B0604020202020204" pitchFamily="34" charset="0"/>
              <a:buChar char="•"/>
            </a:pPr>
            <a:r>
              <a:rPr lang="en-US" sz="2000" dirty="0" smtClean="0">
                <a:solidFill>
                  <a:srgbClr val="58595B"/>
                </a:solidFill>
                <a:latin typeface="Arial" panose="020B0604020202020204" pitchFamily="34" charset="0"/>
                <a:cs typeface="Arial" panose="020B0604020202020204" pitchFamily="34" charset="0"/>
              </a:rPr>
              <a:t>True </a:t>
            </a:r>
            <a:r>
              <a:rPr lang="en-US" sz="2000" dirty="0" err="1">
                <a:solidFill>
                  <a:srgbClr val="58595B"/>
                </a:solidFill>
                <a:latin typeface="Arial" panose="020B0604020202020204" pitchFamily="34" charset="0"/>
                <a:cs typeface="Arial" panose="020B0604020202020204" pitchFamily="34" charset="0"/>
              </a:rPr>
              <a:t>BLE</a:t>
            </a:r>
            <a:r>
              <a:rPr lang="en-US" sz="2000" dirty="0">
                <a:solidFill>
                  <a:srgbClr val="58595B"/>
                </a:solidFill>
                <a:latin typeface="Arial" panose="020B0604020202020204" pitchFamily="34" charset="0"/>
                <a:cs typeface="Arial" panose="020B0604020202020204" pitchFamily="34" charset="0"/>
              </a:rPr>
              <a:t> interface – Android and iOS apps </a:t>
            </a:r>
            <a:r>
              <a:rPr lang="en-US" sz="2000" dirty="0" smtClean="0">
                <a:solidFill>
                  <a:srgbClr val="58595B"/>
                </a:solidFill>
                <a:latin typeface="Arial" panose="020B0604020202020204" pitchFamily="34" charset="0"/>
                <a:cs typeface="Arial" panose="020B0604020202020204" pitchFamily="34" charset="0"/>
              </a:rPr>
              <a:t>can communicate </a:t>
            </a:r>
            <a:r>
              <a:rPr lang="en-US" sz="2000" dirty="0">
                <a:solidFill>
                  <a:srgbClr val="58595B"/>
                </a:solidFill>
                <a:latin typeface="Arial" panose="020B0604020202020204" pitchFamily="34" charset="0"/>
                <a:cs typeface="Arial" panose="020B0604020202020204" pitchFamily="34" charset="0"/>
              </a:rPr>
              <a:t>with the Hub even if no </a:t>
            </a:r>
            <a:r>
              <a:rPr lang="en-US" sz="2000" dirty="0" smtClean="0">
                <a:solidFill>
                  <a:srgbClr val="58595B"/>
                </a:solidFill>
                <a:latin typeface="Arial" panose="020B0604020202020204" pitchFamily="34" charset="0"/>
                <a:cs typeface="Arial" panose="020B0604020202020204" pitchFamily="34" charset="0"/>
              </a:rPr>
              <a:t>other network </a:t>
            </a:r>
            <a:r>
              <a:rPr lang="en-US" sz="2000" dirty="0">
                <a:solidFill>
                  <a:srgbClr val="58595B"/>
                </a:solidFill>
                <a:latin typeface="Arial" panose="020B0604020202020204" pitchFamily="34" charset="0"/>
                <a:cs typeface="Arial" panose="020B0604020202020204" pitchFamily="34" charset="0"/>
              </a:rPr>
              <a:t>connection is available</a:t>
            </a:r>
          </a:p>
          <a:p>
            <a:pPr marL="285750" indent="-285750">
              <a:lnSpc>
                <a:spcPct val="80000"/>
              </a:lnSpc>
              <a:spcAft>
                <a:spcPts val="1200"/>
              </a:spcAft>
              <a:buFont typeface="Arial" panose="020B0604020202020204" pitchFamily="34" charset="0"/>
              <a:buChar char="•"/>
            </a:pPr>
            <a:r>
              <a:rPr lang="en-US" sz="2000" dirty="0" smtClean="0">
                <a:solidFill>
                  <a:srgbClr val="58595B"/>
                </a:solidFill>
                <a:latin typeface="Arial" panose="020B0604020202020204" pitchFamily="34" charset="0"/>
                <a:cs typeface="Arial" panose="020B0604020202020204" pitchFamily="34" charset="0"/>
              </a:rPr>
              <a:t>APIs published </a:t>
            </a:r>
            <a:r>
              <a:rPr lang="en-US" sz="2000" dirty="0">
                <a:solidFill>
                  <a:srgbClr val="58595B"/>
                </a:solidFill>
                <a:latin typeface="Arial" panose="020B0604020202020204" pitchFamily="34" charset="0"/>
                <a:cs typeface="Arial" panose="020B0604020202020204" pitchFamily="34" charset="0"/>
              </a:rPr>
              <a:t>so that customers </a:t>
            </a:r>
            <a:r>
              <a:rPr lang="en-US" sz="2000" dirty="0" smtClean="0">
                <a:solidFill>
                  <a:srgbClr val="58595B"/>
                </a:solidFill>
                <a:latin typeface="Arial" panose="020B0604020202020204" pitchFamily="34" charset="0"/>
                <a:cs typeface="Arial" panose="020B0604020202020204" pitchFamily="34" charset="0"/>
              </a:rPr>
              <a:t>can extend </a:t>
            </a:r>
            <a:r>
              <a:rPr lang="en-US" sz="2000" dirty="0">
                <a:solidFill>
                  <a:srgbClr val="58595B"/>
                </a:solidFill>
                <a:latin typeface="Arial" panose="020B0604020202020204" pitchFamily="34" charset="0"/>
                <a:cs typeface="Arial" panose="020B0604020202020204" pitchFamily="34" charset="0"/>
              </a:rPr>
              <a:t>App and Dashboard support</a:t>
            </a:r>
          </a:p>
          <a:p>
            <a:pPr marL="285750" indent="-285750">
              <a:lnSpc>
                <a:spcPct val="80000"/>
              </a:lnSpc>
              <a:spcAft>
                <a:spcPts val="1200"/>
              </a:spcAft>
              <a:buFont typeface="Arial" panose="020B0604020202020204" pitchFamily="34" charset="0"/>
              <a:buChar char="•"/>
            </a:pPr>
            <a:r>
              <a:rPr lang="en-US" sz="2000" dirty="0" smtClean="0">
                <a:solidFill>
                  <a:srgbClr val="58595B"/>
                </a:solidFill>
                <a:latin typeface="Arial" panose="020B0604020202020204" pitchFamily="34" charset="0"/>
                <a:cs typeface="Arial" panose="020B0604020202020204" pitchFamily="34" charset="0"/>
              </a:rPr>
              <a:t>O3 </a:t>
            </a:r>
            <a:r>
              <a:rPr lang="en-US" sz="2000" dirty="0">
                <a:solidFill>
                  <a:srgbClr val="58595B"/>
                </a:solidFill>
                <a:latin typeface="Arial" panose="020B0604020202020204" pitchFamily="34" charset="0"/>
                <a:cs typeface="Arial" panose="020B0604020202020204" pitchFamily="34" charset="0"/>
              </a:rPr>
              <a:t>app for provisioning and </a:t>
            </a:r>
            <a:r>
              <a:rPr lang="en-US" sz="2000" dirty="0" smtClean="0">
                <a:solidFill>
                  <a:srgbClr val="58595B"/>
                </a:solidFill>
                <a:latin typeface="Arial" panose="020B0604020202020204" pitchFamily="34" charset="0"/>
                <a:cs typeface="Arial" panose="020B0604020202020204" pitchFamily="34" charset="0"/>
              </a:rPr>
              <a:t>configuring devices </a:t>
            </a:r>
            <a:r>
              <a:rPr lang="en-US" sz="2000" dirty="0">
                <a:solidFill>
                  <a:srgbClr val="58595B"/>
                </a:solidFill>
                <a:latin typeface="Arial" panose="020B0604020202020204" pitchFamily="34" charset="0"/>
                <a:cs typeface="Arial" panose="020B0604020202020204" pitchFamily="34" charset="0"/>
              </a:rPr>
              <a:t>quickly and easily</a:t>
            </a:r>
            <a:endParaRPr lang="en-US" sz="2000" dirty="0" smtClean="0">
              <a:solidFill>
                <a:schemeClr val="bg1">
                  <a:lumMod val="75000"/>
                </a:schemeClr>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5951" y="6341470"/>
            <a:ext cx="1988188" cy="218421"/>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5533" y="5472541"/>
            <a:ext cx="633917" cy="66675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70374" y="1949740"/>
            <a:ext cx="3565648" cy="3839928"/>
          </a:xfrm>
          <a:prstGeom prst="rect">
            <a:avLst/>
          </a:prstGeom>
        </p:spPr>
      </p:pic>
    </p:spTree>
    <p:extLst>
      <p:ext uri="{BB962C8B-B14F-4D97-AF65-F5344CB8AC3E}">
        <p14:creationId xmlns:p14="http://schemas.microsoft.com/office/powerpoint/2010/main" val="3711231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2308" y="186606"/>
            <a:ext cx="11942444" cy="6482107"/>
          </a:xfrm>
          <a:prstGeom prst="rect">
            <a:avLst/>
          </a:prstGeom>
        </p:spPr>
      </p:pic>
    </p:spTree>
    <p:extLst>
      <p:ext uri="{BB962C8B-B14F-4D97-AF65-F5344CB8AC3E}">
        <p14:creationId xmlns:p14="http://schemas.microsoft.com/office/powerpoint/2010/main" val="25624196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24809" y="-318237"/>
            <a:ext cx="8310377" cy="2290618"/>
          </a:xfrm>
          <a:prstGeom prst="rect">
            <a:avLst/>
          </a:prstGeom>
          <a:noFill/>
        </p:spPr>
        <p:txBody>
          <a:bodyPr wrap="square" rtlCol="0" anchor="ctr" anchorCtr="0">
            <a:noAutofit/>
          </a:bodyPr>
          <a:lstStyle/>
          <a:p>
            <a:pPr algn="r">
              <a:lnSpc>
                <a:spcPct val="80000"/>
              </a:lnSpc>
              <a:spcAft>
                <a:spcPts val="1200"/>
              </a:spcAft>
            </a:pPr>
            <a:r>
              <a:rPr lang="en-US" sz="6000" b="1" dirty="0">
                <a:solidFill>
                  <a:srgbClr val="58595B"/>
                </a:solidFill>
                <a:latin typeface="DIN Condensed" panose="020B0606040000020204" pitchFamily="2" charset="0"/>
                <a:ea typeface="DIN Condensed Light" panose="020B0506040000020204" pitchFamily="34" charset="0"/>
              </a:rPr>
              <a:t>O</a:t>
            </a:r>
            <a:r>
              <a:rPr lang="en-US" sz="6000" b="1" baseline="-25000" dirty="0">
                <a:solidFill>
                  <a:srgbClr val="58595B"/>
                </a:solidFill>
                <a:latin typeface="DIN Condensed" panose="020B0606040000020204" pitchFamily="2" charset="0"/>
                <a:ea typeface="DIN Condensed Light" panose="020B0506040000020204" pitchFamily="34" charset="0"/>
              </a:rPr>
              <a:t>3</a:t>
            </a:r>
            <a:r>
              <a:rPr lang="en-US" sz="6000" b="1" dirty="0">
                <a:solidFill>
                  <a:srgbClr val="58595B"/>
                </a:solidFill>
                <a:latin typeface="DIN Condensed" panose="020B0606040000020204" pitchFamily="2" charset="0"/>
                <a:ea typeface="DIN Condensed Light" panose="020B0506040000020204" pitchFamily="34" charset="0"/>
              </a:rPr>
              <a:t> Sensor Hub 2.0</a:t>
            </a:r>
            <a:br>
              <a:rPr lang="en-US" sz="6000" b="1" dirty="0">
                <a:solidFill>
                  <a:srgbClr val="58595B"/>
                </a:solidFill>
                <a:latin typeface="DIN Condensed" panose="020B0606040000020204" pitchFamily="2" charset="0"/>
                <a:ea typeface="DIN Condensed Light" panose="020B0506040000020204" pitchFamily="34" charset="0"/>
              </a:rPr>
            </a:br>
            <a:r>
              <a:rPr lang="en-US" sz="2800" b="1" dirty="0">
                <a:solidFill>
                  <a:srgbClr val="E31937"/>
                </a:solidFill>
                <a:latin typeface="DIN Condensed" panose="00000500000000000000" pitchFamily="2" charset="0"/>
              </a:rPr>
              <a:t>The Value</a:t>
            </a:r>
          </a:p>
        </p:txBody>
      </p:sp>
      <p:pic>
        <p:nvPicPr>
          <p:cNvPr id="3" name="Picture 2"/>
          <p:cNvPicPr>
            <a:picLocks noChangeAspect="1"/>
          </p:cNvPicPr>
          <p:nvPr/>
        </p:nvPicPr>
        <p:blipFill>
          <a:blip r:embed="rId3">
            <a:clrChange>
              <a:clrFrom>
                <a:srgbClr val="FEFEFE"/>
              </a:clrFrom>
              <a:clrTo>
                <a:srgbClr val="FEFEFE">
                  <a:alpha val="0"/>
                </a:srgbClr>
              </a:clrTo>
            </a:clrChange>
          </a:blip>
          <a:stretch>
            <a:fillRect/>
          </a:stretch>
        </p:blipFill>
        <p:spPr>
          <a:xfrm>
            <a:off x="10604499" y="5853778"/>
            <a:ext cx="1281624" cy="775436"/>
          </a:xfrm>
          <a:prstGeom prst="rect">
            <a:avLst/>
          </a:prstGeom>
        </p:spPr>
      </p:pic>
      <p:sp>
        <p:nvSpPr>
          <p:cNvPr id="4" name="TextBox 3"/>
          <p:cNvSpPr txBox="1"/>
          <p:nvPr/>
        </p:nvSpPr>
        <p:spPr>
          <a:xfrm>
            <a:off x="1131323" y="1024367"/>
            <a:ext cx="6939887" cy="3883225"/>
          </a:xfrm>
          <a:prstGeom prst="rect">
            <a:avLst/>
          </a:prstGeom>
          <a:noFill/>
        </p:spPr>
        <p:txBody>
          <a:bodyPr wrap="square" rtlCol="0" anchor="t" anchorCtr="0">
            <a:noAutofit/>
          </a:bodyPr>
          <a:lstStyle/>
          <a:p>
            <a:pPr>
              <a:lnSpc>
                <a:spcPct val="80000"/>
              </a:lnSpc>
              <a:spcAft>
                <a:spcPts val="1200"/>
              </a:spcAft>
            </a:pPr>
            <a:r>
              <a:rPr lang="en-US" sz="2000" b="1" dirty="0">
                <a:solidFill>
                  <a:srgbClr val="58595B"/>
                </a:solidFill>
                <a:latin typeface="Arial" panose="020B0604020202020204" pitchFamily="34" charset="0"/>
                <a:cs typeface="Arial" panose="020B0604020202020204" pitchFamily="34" charset="0"/>
              </a:rPr>
              <a:t> </a:t>
            </a:r>
            <a:r>
              <a:rPr lang="en-US" sz="2000" b="1" dirty="0" smtClean="0">
                <a:solidFill>
                  <a:srgbClr val="58595B"/>
                </a:solidFill>
                <a:latin typeface="Arial" panose="020B0604020202020204" pitchFamily="34" charset="0"/>
                <a:cs typeface="Arial" panose="020B0604020202020204" pitchFamily="34" charset="0"/>
              </a:rPr>
              <a:t>      Cloud </a:t>
            </a:r>
            <a:r>
              <a:rPr lang="en-US" sz="2000" b="1" dirty="0">
                <a:solidFill>
                  <a:srgbClr val="58595B"/>
                </a:solidFill>
                <a:latin typeface="Arial" panose="020B0604020202020204" pitchFamily="34" charset="0"/>
                <a:cs typeface="Arial" panose="020B0604020202020204" pitchFamily="34" charset="0"/>
              </a:rPr>
              <a:t>platform</a:t>
            </a:r>
          </a:p>
          <a:p>
            <a:pPr marL="285750" indent="-285750">
              <a:lnSpc>
                <a:spcPct val="80000"/>
              </a:lnSpc>
              <a:spcAft>
                <a:spcPts val="1200"/>
              </a:spcAft>
              <a:buFont typeface="Arial" panose="020B0604020202020204" pitchFamily="34" charset="0"/>
              <a:buChar char="•"/>
            </a:pPr>
            <a:r>
              <a:rPr lang="en-US" sz="2000" dirty="0" smtClean="0">
                <a:latin typeface="Arial" panose="020B0604020202020204" pitchFamily="34" charset="0"/>
                <a:cs typeface="Arial" panose="020B0604020202020204" pitchFamily="34" charset="0"/>
              </a:rPr>
              <a:t>Engineering </a:t>
            </a:r>
            <a:r>
              <a:rPr lang="en-US" sz="2000" dirty="0">
                <a:latin typeface="Arial" panose="020B0604020202020204" pitchFamily="34" charset="0"/>
                <a:cs typeface="Arial" panose="020B0604020202020204" pitchFamily="34" charset="0"/>
              </a:rPr>
              <a:t>workflow reusability</a:t>
            </a:r>
          </a:p>
          <a:p>
            <a:pPr marL="285750" indent="-285750">
              <a:lnSpc>
                <a:spcPct val="80000"/>
              </a:lnSpc>
              <a:spcAft>
                <a:spcPts val="1200"/>
              </a:spcAft>
              <a:buFont typeface="Arial" panose="020B0604020202020204" pitchFamily="34" charset="0"/>
              <a:buChar char="•"/>
            </a:pPr>
            <a:r>
              <a:rPr lang="en-US" sz="2000" dirty="0" smtClean="0">
                <a:latin typeface="Arial" panose="020B0604020202020204" pitchFamily="34" charset="0"/>
                <a:cs typeface="Arial" panose="020B0604020202020204" pitchFamily="34" charset="0"/>
              </a:rPr>
              <a:t>Compounded </a:t>
            </a:r>
            <a:r>
              <a:rPr lang="en-US" sz="2000" dirty="0">
                <a:latin typeface="Arial" panose="020B0604020202020204" pitchFamily="34" charset="0"/>
                <a:cs typeface="Arial" panose="020B0604020202020204" pitchFamily="34" charset="0"/>
              </a:rPr>
              <a:t>time savings </a:t>
            </a:r>
            <a:r>
              <a:rPr lang="en-US" sz="2000" dirty="0" smtClean="0">
                <a:latin typeface="Arial" panose="020B0604020202020204" pitchFamily="34" charset="0"/>
                <a:cs typeface="Arial" panose="020B0604020202020204" pitchFamily="34" charset="0"/>
              </a:rPr>
              <a:t>with continued </a:t>
            </a:r>
            <a:r>
              <a:rPr lang="en-US" sz="2000" dirty="0">
                <a:latin typeface="Arial" panose="020B0604020202020204" pitchFamily="34" charset="0"/>
                <a:cs typeface="Arial" panose="020B0604020202020204" pitchFamily="34" charset="0"/>
              </a:rPr>
              <a:t>use</a:t>
            </a:r>
          </a:p>
          <a:p>
            <a:pPr marL="285750" indent="-285750">
              <a:lnSpc>
                <a:spcPct val="80000"/>
              </a:lnSpc>
              <a:spcAft>
                <a:spcPts val="1200"/>
              </a:spcAft>
              <a:buFont typeface="Arial" panose="020B0604020202020204" pitchFamily="34" charset="0"/>
              <a:buChar char="•"/>
            </a:pPr>
            <a:r>
              <a:rPr lang="en-US" sz="2000" dirty="0" smtClean="0">
                <a:latin typeface="Arial" panose="020B0604020202020204" pitchFamily="34" charset="0"/>
                <a:cs typeface="Arial" panose="020B0604020202020204" pitchFamily="34" charset="0"/>
              </a:rPr>
              <a:t>Distributed </a:t>
            </a:r>
            <a:r>
              <a:rPr lang="en-US" sz="2000" dirty="0">
                <a:latin typeface="Arial" panose="020B0604020202020204" pitchFamily="34" charset="0"/>
                <a:cs typeface="Arial" panose="020B0604020202020204" pitchFamily="34" charset="0"/>
              </a:rPr>
              <a:t>templates for </a:t>
            </a:r>
            <a:r>
              <a:rPr lang="en-US" sz="2000" dirty="0" smtClean="0">
                <a:latin typeface="Arial" panose="020B0604020202020204" pitchFamily="34" charset="0"/>
                <a:cs typeface="Arial" panose="020B0604020202020204" pitchFamily="34" charset="0"/>
              </a:rPr>
              <a:t>centralized job </a:t>
            </a:r>
            <a:r>
              <a:rPr lang="en-US" sz="2000" dirty="0">
                <a:latin typeface="Arial" panose="020B0604020202020204" pitchFamily="34" charset="0"/>
                <a:cs typeface="Arial" panose="020B0604020202020204" pitchFamily="34" charset="0"/>
              </a:rPr>
              <a:t>site configuration</a:t>
            </a:r>
          </a:p>
          <a:p>
            <a:pPr marL="285750" indent="-285750">
              <a:lnSpc>
                <a:spcPct val="80000"/>
              </a:lnSpc>
              <a:spcAft>
                <a:spcPts val="1200"/>
              </a:spcAft>
              <a:buFont typeface="Arial" panose="020B0604020202020204" pitchFamily="34" charset="0"/>
              <a:buChar char="•"/>
            </a:pPr>
            <a:r>
              <a:rPr lang="en-US" sz="2000" dirty="0" smtClean="0">
                <a:latin typeface="Arial" panose="020B0604020202020204" pitchFamily="34" charset="0"/>
                <a:cs typeface="Arial" panose="020B0604020202020204" pitchFamily="34" charset="0"/>
              </a:rPr>
              <a:t>Remote </a:t>
            </a:r>
            <a:r>
              <a:rPr lang="en-US" sz="2000" dirty="0">
                <a:latin typeface="Arial" panose="020B0604020202020204" pitchFamily="34" charset="0"/>
                <a:cs typeface="Arial" panose="020B0604020202020204" pitchFamily="34" charset="0"/>
              </a:rPr>
              <a:t>monitoring</a:t>
            </a:r>
          </a:p>
          <a:p>
            <a:pPr marL="285750" indent="-285750">
              <a:lnSpc>
                <a:spcPct val="80000"/>
              </a:lnSpc>
              <a:spcAft>
                <a:spcPts val="1200"/>
              </a:spcAft>
              <a:buFont typeface="Arial" panose="020B0604020202020204" pitchFamily="34" charset="0"/>
              <a:buChar char="•"/>
            </a:pPr>
            <a:r>
              <a:rPr lang="en-US" sz="2000" dirty="0" smtClean="0">
                <a:latin typeface="Arial" panose="020B0604020202020204" pitchFamily="34" charset="0"/>
                <a:cs typeface="Arial" panose="020B0604020202020204" pitchFamily="34" charset="0"/>
              </a:rPr>
              <a:t>Improved </a:t>
            </a:r>
            <a:r>
              <a:rPr lang="en-US" sz="2000" dirty="0">
                <a:latin typeface="Arial" panose="020B0604020202020204" pitchFamily="34" charset="0"/>
                <a:cs typeface="Arial" panose="020B0604020202020204" pitchFamily="34" charset="0"/>
              </a:rPr>
              <a:t>communication </a:t>
            </a:r>
            <a:r>
              <a:rPr lang="en-US" sz="2000" dirty="0" smtClean="0">
                <a:latin typeface="Arial" panose="020B0604020202020204" pitchFamily="34" charset="0"/>
                <a:cs typeface="Arial" panose="020B0604020202020204" pitchFamily="34" charset="0"/>
              </a:rPr>
              <a:t>between installer </a:t>
            </a:r>
            <a:r>
              <a:rPr lang="en-US" sz="2000" dirty="0">
                <a:latin typeface="Arial" panose="020B0604020202020204" pitchFamily="34" charset="0"/>
                <a:cs typeface="Arial" panose="020B0604020202020204" pitchFamily="34" charset="0"/>
              </a:rPr>
              <a:t>and </a:t>
            </a:r>
            <a:r>
              <a:rPr lang="en-US" sz="2000" dirty="0" smtClean="0">
                <a:latin typeface="Arial" panose="020B0604020202020204" pitchFamily="34" charset="0"/>
                <a:cs typeface="Arial" panose="020B0604020202020204" pitchFamily="34" charset="0"/>
              </a:rPr>
              <a:t>engineer</a:t>
            </a:r>
          </a:p>
          <a:p>
            <a:pPr marL="285750" indent="-285750">
              <a:lnSpc>
                <a:spcPct val="80000"/>
              </a:lnSpc>
              <a:spcAft>
                <a:spcPts val="1200"/>
              </a:spcAft>
              <a:buFont typeface="Arial" panose="020B0604020202020204" pitchFamily="34" charset="0"/>
              <a:buChar char="•"/>
            </a:pPr>
            <a:endParaRPr lang="en-US" sz="2000" dirty="0" smtClean="0">
              <a:solidFill>
                <a:srgbClr val="58595B"/>
              </a:solidFill>
              <a:latin typeface="Arial" panose="020B0604020202020204" pitchFamily="34" charset="0"/>
              <a:cs typeface="Arial" panose="020B0604020202020204" pitchFamily="34" charset="0"/>
            </a:endParaRPr>
          </a:p>
          <a:p>
            <a:pPr>
              <a:lnSpc>
                <a:spcPct val="80000"/>
              </a:lnSpc>
              <a:spcAft>
                <a:spcPts val="1200"/>
              </a:spcAft>
            </a:pPr>
            <a:r>
              <a:rPr lang="en-US" sz="2000" b="1" dirty="0" smtClean="0">
                <a:latin typeface="Arial" panose="020B0604020202020204" pitchFamily="34" charset="0"/>
                <a:cs typeface="Arial" panose="020B0604020202020204" pitchFamily="34" charset="0"/>
              </a:rPr>
              <a:t>       Interoperability</a:t>
            </a:r>
            <a:endParaRPr lang="en-US" sz="2000" b="1" dirty="0">
              <a:latin typeface="Arial" panose="020B0604020202020204" pitchFamily="34" charset="0"/>
              <a:cs typeface="Arial" panose="020B0604020202020204" pitchFamily="34" charset="0"/>
            </a:endParaRPr>
          </a:p>
          <a:p>
            <a:pPr marL="285750" indent="-285750">
              <a:lnSpc>
                <a:spcPct val="80000"/>
              </a:lnSpc>
              <a:spcAft>
                <a:spcPts val="1200"/>
              </a:spcAft>
              <a:buFont typeface="Arial" panose="020B0604020202020204" pitchFamily="34" charset="0"/>
              <a:buChar char="•"/>
            </a:pPr>
            <a:r>
              <a:rPr lang="en-US" sz="2000" dirty="0" smtClean="0">
                <a:latin typeface="Arial" panose="020B0604020202020204" pitchFamily="34" charset="0"/>
                <a:cs typeface="Arial" panose="020B0604020202020204" pitchFamily="34" charset="0"/>
              </a:rPr>
              <a:t>Efficient </a:t>
            </a:r>
            <a:r>
              <a:rPr lang="en-US" sz="2000" dirty="0">
                <a:latin typeface="Arial" panose="020B0604020202020204" pitchFamily="34" charset="0"/>
                <a:cs typeface="Arial" panose="020B0604020202020204" pitchFamily="34" charset="0"/>
              </a:rPr>
              <a:t>communication directly </a:t>
            </a:r>
            <a:r>
              <a:rPr lang="en-US" sz="2000" dirty="0" smtClean="0">
                <a:latin typeface="Arial" panose="020B0604020202020204" pitchFamily="34" charset="0"/>
                <a:cs typeface="Arial" panose="020B0604020202020204" pitchFamily="34" charset="0"/>
              </a:rPr>
              <a:t>with devices </a:t>
            </a:r>
            <a:r>
              <a:rPr lang="en-US" sz="2000" dirty="0">
                <a:latin typeface="Arial" panose="020B0604020202020204" pitchFamily="34" charset="0"/>
                <a:cs typeface="Arial" panose="020B0604020202020204" pitchFamily="34" charset="0"/>
              </a:rPr>
              <a:t>through </a:t>
            </a:r>
            <a:r>
              <a:rPr lang="en-US" sz="2000" dirty="0" err="1">
                <a:latin typeface="Arial" panose="020B0604020202020204" pitchFamily="34" charset="0"/>
                <a:cs typeface="Arial" panose="020B0604020202020204" pitchFamily="34" charset="0"/>
              </a:rPr>
              <a:t>BLE</a:t>
            </a:r>
            <a:endParaRPr lang="en-US" sz="2000" dirty="0">
              <a:latin typeface="Arial" panose="020B0604020202020204" pitchFamily="34" charset="0"/>
              <a:cs typeface="Arial" panose="020B0604020202020204" pitchFamily="34" charset="0"/>
            </a:endParaRPr>
          </a:p>
          <a:p>
            <a:pPr marL="285750" indent="-285750">
              <a:lnSpc>
                <a:spcPct val="80000"/>
              </a:lnSpc>
              <a:spcAft>
                <a:spcPts val="1200"/>
              </a:spcAft>
              <a:buFont typeface="Arial" panose="020B0604020202020204" pitchFamily="34" charset="0"/>
              <a:buChar char="•"/>
            </a:pPr>
            <a:r>
              <a:rPr lang="en-US" sz="2000" dirty="0" smtClean="0">
                <a:latin typeface="Arial" panose="020B0604020202020204" pitchFamily="34" charset="0"/>
                <a:cs typeface="Arial" panose="020B0604020202020204" pitchFamily="34" charset="0"/>
              </a:rPr>
              <a:t>Open </a:t>
            </a:r>
            <a:r>
              <a:rPr lang="en-US" sz="2000" dirty="0">
                <a:latin typeface="Arial" panose="020B0604020202020204" pitchFamily="34" charset="0"/>
                <a:cs typeface="Arial" panose="020B0604020202020204" pitchFamily="34" charset="0"/>
              </a:rPr>
              <a:t>standards</a:t>
            </a:r>
          </a:p>
          <a:p>
            <a:pPr marL="285750" indent="-285750">
              <a:lnSpc>
                <a:spcPct val="80000"/>
              </a:lnSpc>
              <a:spcAft>
                <a:spcPts val="1200"/>
              </a:spcAft>
              <a:buFont typeface="Arial" panose="020B0604020202020204" pitchFamily="34" charset="0"/>
              <a:buChar char="•"/>
            </a:pPr>
            <a:r>
              <a:rPr lang="en-US" sz="2000" dirty="0" smtClean="0">
                <a:latin typeface="Arial" panose="020B0604020202020204" pitchFamily="34" charset="0"/>
                <a:cs typeface="Arial" panose="020B0604020202020204" pitchFamily="34" charset="0"/>
              </a:rPr>
              <a:t>Well </a:t>
            </a:r>
            <a:r>
              <a:rPr lang="en-US" sz="2000" dirty="0">
                <a:latin typeface="Arial" panose="020B0604020202020204" pitchFamily="34" charset="0"/>
                <a:cs typeface="Arial" panose="020B0604020202020204" pitchFamily="34" charset="0"/>
              </a:rPr>
              <a:t>documented APIs</a:t>
            </a:r>
            <a:endParaRPr lang="en-US" sz="2000" dirty="0" smtClean="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5951" y="6341470"/>
            <a:ext cx="1988188" cy="218421"/>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5533" y="5472541"/>
            <a:ext cx="633917" cy="66675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70374" y="1949740"/>
            <a:ext cx="3565648" cy="3839928"/>
          </a:xfrm>
          <a:prstGeom prst="rect">
            <a:avLst/>
          </a:prstGeom>
        </p:spPr>
      </p:pic>
      <p:pic>
        <p:nvPicPr>
          <p:cNvPr id="8" name="Picture 7"/>
          <p:cNvPicPr>
            <a:picLocks noChangeAspect="1"/>
          </p:cNvPicPr>
          <p:nvPr/>
        </p:nvPicPr>
        <p:blipFill>
          <a:blip r:embed="rId7"/>
          <a:stretch>
            <a:fillRect/>
          </a:stretch>
        </p:blipFill>
        <p:spPr>
          <a:xfrm>
            <a:off x="1032159" y="856614"/>
            <a:ext cx="574737" cy="583875"/>
          </a:xfrm>
          <a:prstGeom prst="rect">
            <a:avLst/>
          </a:prstGeom>
        </p:spPr>
      </p:pic>
      <p:pic>
        <p:nvPicPr>
          <p:cNvPr id="9" name="Picture 8"/>
          <p:cNvPicPr>
            <a:picLocks noChangeAspect="1"/>
          </p:cNvPicPr>
          <p:nvPr/>
        </p:nvPicPr>
        <p:blipFill>
          <a:blip r:embed="rId8"/>
          <a:stretch>
            <a:fillRect/>
          </a:stretch>
        </p:blipFill>
        <p:spPr>
          <a:xfrm>
            <a:off x="1032159" y="3591424"/>
            <a:ext cx="615790" cy="556559"/>
          </a:xfrm>
          <a:prstGeom prst="rect">
            <a:avLst/>
          </a:prstGeom>
        </p:spPr>
      </p:pic>
    </p:spTree>
    <p:extLst>
      <p:ext uri="{BB962C8B-B14F-4D97-AF65-F5344CB8AC3E}">
        <p14:creationId xmlns:p14="http://schemas.microsoft.com/office/powerpoint/2010/main" val="12460191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24809" y="-56148"/>
            <a:ext cx="8310377" cy="2290618"/>
          </a:xfrm>
          <a:prstGeom prst="rect">
            <a:avLst/>
          </a:prstGeom>
          <a:noFill/>
        </p:spPr>
        <p:txBody>
          <a:bodyPr wrap="square" rtlCol="0" anchor="ctr" anchorCtr="0">
            <a:noAutofit/>
          </a:bodyPr>
          <a:lstStyle/>
          <a:p>
            <a:pPr algn="r">
              <a:lnSpc>
                <a:spcPct val="80000"/>
              </a:lnSpc>
              <a:spcAft>
                <a:spcPts val="1200"/>
              </a:spcAft>
            </a:pPr>
            <a:r>
              <a:rPr lang="en-US" sz="6000" b="1" dirty="0" smtClean="0">
                <a:solidFill>
                  <a:srgbClr val="58595B"/>
                </a:solidFill>
                <a:latin typeface="DIN Condensed" panose="020B0606040000020204" pitchFamily="2" charset="0"/>
                <a:ea typeface="DIN Condensed Light" panose="020B0506040000020204" pitchFamily="34" charset="0"/>
              </a:rPr>
              <a:t>The Delta Vision</a:t>
            </a:r>
            <a:br>
              <a:rPr lang="en-US" sz="6000" b="1" dirty="0" smtClean="0">
                <a:solidFill>
                  <a:srgbClr val="58595B"/>
                </a:solidFill>
                <a:latin typeface="DIN Condensed" panose="020B0606040000020204" pitchFamily="2" charset="0"/>
                <a:ea typeface="DIN Condensed Light" panose="020B0506040000020204" pitchFamily="34" charset="0"/>
              </a:rPr>
            </a:br>
            <a:r>
              <a:rPr lang="en-US" b="1" dirty="0" smtClean="0">
                <a:solidFill>
                  <a:srgbClr val="E31937"/>
                </a:solidFill>
                <a:latin typeface="DIN Condensed" panose="00000500000000000000" pitchFamily="2" charset="0"/>
              </a:rPr>
              <a:t>The creation of a building that’s organic…</a:t>
            </a:r>
            <a:endParaRPr lang="en-US" b="1" dirty="0">
              <a:solidFill>
                <a:srgbClr val="E31937"/>
              </a:solidFill>
              <a:latin typeface="DIN Condensed" panose="00000500000000000000" pitchFamily="2" charset="0"/>
            </a:endParaRPr>
          </a:p>
        </p:txBody>
      </p:sp>
      <p:sp>
        <p:nvSpPr>
          <p:cNvPr id="3" name="TextBox 2"/>
          <p:cNvSpPr txBox="1"/>
          <p:nvPr/>
        </p:nvSpPr>
        <p:spPr>
          <a:xfrm>
            <a:off x="5600789" y="2036994"/>
            <a:ext cx="6285334" cy="3419912"/>
          </a:xfrm>
          <a:prstGeom prst="rect">
            <a:avLst/>
          </a:prstGeom>
          <a:noFill/>
        </p:spPr>
        <p:txBody>
          <a:bodyPr wrap="square" rtlCol="0" anchor="t" anchorCtr="0">
            <a:noAutofit/>
          </a:bodyPr>
          <a:lstStyle/>
          <a:p>
            <a:pPr algn="r"/>
            <a:r>
              <a:rPr lang="en-US" sz="2000" spc="50" dirty="0" smtClean="0">
                <a:solidFill>
                  <a:srgbClr val="58595B"/>
                </a:solidFill>
                <a:latin typeface="DINPro" panose="020B0504020101020102" pitchFamily="34" charset="0"/>
                <a:cs typeface="Arial" panose="020B0604020202020204" pitchFamily="34" charset="0"/>
              </a:rPr>
              <a:t>To achieve our vision we continue to create tools and products for buildings. </a:t>
            </a:r>
          </a:p>
          <a:p>
            <a:pPr algn="r"/>
            <a:endParaRPr lang="en-US" sz="2000" spc="50" dirty="0">
              <a:solidFill>
                <a:srgbClr val="58595B"/>
              </a:solidFill>
              <a:latin typeface="DINPro" panose="020B0504020101020102" pitchFamily="34" charset="0"/>
              <a:cs typeface="Arial" panose="020B0604020202020204" pitchFamily="34" charset="0"/>
            </a:endParaRPr>
          </a:p>
          <a:p>
            <a:pPr algn="r"/>
            <a:r>
              <a:rPr lang="en-US" sz="2000" spc="50" dirty="0" smtClean="0">
                <a:solidFill>
                  <a:srgbClr val="58595B"/>
                </a:solidFill>
                <a:latin typeface="DINPro" panose="020B0504020101020102" pitchFamily="34" charset="0"/>
                <a:cs typeface="Arial" panose="020B0604020202020204" pitchFamily="34" charset="0"/>
              </a:rPr>
              <a:t>One such tool is the O3 Sensor Hub – The eyes and ears of the building.</a:t>
            </a:r>
            <a:endParaRPr lang="en-US" i="1" spc="50" dirty="0">
              <a:solidFill>
                <a:srgbClr val="58595B"/>
              </a:solidFill>
              <a:latin typeface="DINPro" panose="020B0504020101020102"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6896" y="1594017"/>
            <a:ext cx="2277548" cy="5192796"/>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0197" y="4080563"/>
            <a:ext cx="1987244" cy="2706250"/>
          </a:xfrm>
          <a:prstGeom prst="rect">
            <a:avLst/>
          </a:prstGeom>
        </p:spPr>
      </p:pic>
      <p:pic>
        <p:nvPicPr>
          <p:cNvPr id="7" name="Picture 6"/>
          <p:cNvPicPr>
            <a:picLocks noChangeAspect="1"/>
          </p:cNvPicPr>
          <p:nvPr/>
        </p:nvPicPr>
        <p:blipFill>
          <a:blip r:embed="rId5">
            <a:clrChange>
              <a:clrFrom>
                <a:srgbClr val="FEFEFE"/>
              </a:clrFrom>
              <a:clrTo>
                <a:srgbClr val="FEFEFE">
                  <a:alpha val="0"/>
                </a:srgbClr>
              </a:clrTo>
            </a:clrChange>
          </a:blip>
          <a:stretch>
            <a:fillRect/>
          </a:stretch>
        </p:blipFill>
        <p:spPr>
          <a:xfrm>
            <a:off x="10601919" y="5851198"/>
            <a:ext cx="1281624" cy="775436"/>
          </a:xfrm>
          <a:prstGeom prst="rect">
            <a:avLst/>
          </a:prstGeom>
        </p:spPr>
      </p:pic>
    </p:spTree>
    <p:extLst>
      <p:ext uri="{BB962C8B-B14F-4D97-AF65-F5344CB8AC3E}">
        <p14:creationId xmlns:p14="http://schemas.microsoft.com/office/powerpoint/2010/main" val="2746764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2613660" y="2333179"/>
            <a:ext cx="9997440" cy="1938992"/>
          </a:xfrm>
          <a:prstGeom prst="rect">
            <a:avLst/>
          </a:prstGeom>
        </p:spPr>
        <p:txBody>
          <a:bodyPr wrap="square">
            <a:spAutoFit/>
          </a:bodyPr>
          <a:lstStyle/>
          <a:p>
            <a:r>
              <a:rPr lang="en-US" sz="6000" dirty="0">
                <a:solidFill>
                  <a:srgbClr val="FFFFFF"/>
                </a:solidFill>
                <a:latin typeface="Roboto-Light"/>
              </a:rPr>
              <a:t>Future</a:t>
            </a:r>
          </a:p>
          <a:p>
            <a:r>
              <a:rPr lang="en-US" sz="6000" b="1" dirty="0">
                <a:solidFill>
                  <a:srgbClr val="FFFFFF"/>
                </a:solidFill>
                <a:latin typeface="Roboto-Light"/>
              </a:rPr>
              <a:t>Opportunities</a:t>
            </a:r>
            <a:endParaRPr lang="en-US" sz="6000" b="1" dirty="0"/>
          </a:p>
        </p:txBody>
      </p:sp>
    </p:spTree>
    <p:extLst>
      <p:ext uri="{BB962C8B-B14F-4D97-AF65-F5344CB8AC3E}">
        <p14:creationId xmlns:p14="http://schemas.microsoft.com/office/powerpoint/2010/main" val="492275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53427"/>
            <a:ext cx="12135970" cy="6720122"/>
          </a:xfrm>
          <a:prstGeom prst="rect">
            <a:avLst/>
          </a:prstGeom>
        </p:spPr>
      </p:pic>
    </p:spTree>
    <p:extLst>
      <p:ext uri="{BB962C8B-B14F-4D97-AF65-F5344CB8AC3E}">
        <p14:creationId xmlns:p14="http://schemas.microsoft.com/office/powerpoint/2010/main" val="26832518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2418" y="57327"/>
            <a:ext cx="12090743" cy="6745343"/>
          </a:xfrm>
          <a:prstGeom prst="rect">
            <a:avLst/>
          </a:prstGeom>
        </p:spPr>
      </p:pic>
    </p:spTree>
    <p:extLst>
      <p:ext uri="{BB962C8B-B14F-4D97-AF65-F5344CB8AC3E}">
        <p14:creationId xmlns:p14="http://schemas.microsoft.com/office/powerpoint/2010/main" val="16382973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2613660" y="2333179"/>
            <a:ext cx="9997440" cy="1015663"/>
          </a:xfrm>
          <a:prstGeom prst="rect">
            <a:avLst/>
          </a:prstGeom>
        </p:spPr>
        <p:txBody>
          <a:bodyPr wrap="square">
            <a:spAutoFit/>
          </a:bodyPr>
          <a:lstStyle/>
          <a:p>
            <a:r>
              <a:rPr lang="en-US" sz="6000" b="1" dirty="0" smtClean="0">
                <a:solidFill>
                  <a:srgbClr val="FFFFFF"/>
                </a:solidFill>
                <a:latin typeface="Roboto-Light"/>
              </a:rPr>
              <a:t>Q&amp;A</a:t>
            </a:r>
            <a:endParaRPr lang="en-US" sz="6000" b="1" dirty="0"/>
          </a:p>
        </p:txBody>
      </p:sp>
    </p:spTree>
    <p:extLst>
      <p:ext uri="{BB962C8B-B14F-4D97-AF65-F5344CB8AC3E}">
        <p14:creationId xmlns:p14="http://schemas.microsoft.com/office/powerpoint/2010/main" val="9663383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3524809" y="-56148"/>
            <a:ext cx="8310377" cy="2290618"/>
          </a:xfrm>
          <a:prstGeom prst="rect">
            <a:avLst/>
          </a:prstGeom>
          <a:noFill/>
        </p:spPr>
        <p:txBody>
          <a:bodyPr wrap="square" rtlCol="0" anchor="ctr" anchorCtr="0">
            <a:noAutofit/>
          </a:bodyPr>
          <a:lstStyle/>
          <a:p>
            <a:pPr algn="r">
              <a:lnSpc>
                <a:spcPct val="80000"/>
              </a:lnSpc>
              <a:spcAft>
                <a:spcPts val="1200"/>
              </a:spcAft>
            </a:pPr>
            <a:r>
              <a:rPr lang="en-US" sz="6000" b="1" dirty="0">
                <a:solidFill>
                  <a:srgbClr val="58595B"/>
                </a:solidFill>
                <a:latin typeface="DIN Condensed" panose="020B0606040000020204" pitchFamily="2" charset="0"/>
                <a:ea typeface="DIN Condensed Light" panose="020B0506040000020204" pitchFamily="34" charset="0"/>
              </a:rPr>
              <a:t>O</a:t>
            </a:r>
            <a:r>
              <a:rPr lang="en-US" sz="6000" b="1" baseline="-25000" dirty="0">
                <a:solidFill>
                  <a:srgbClr val="58595B"/>
                </a:solidFill>
                <a:latin typeface="DIN Condensed" panose="020B0606040000020204" pitchFamily="2" charset="0"/>
                <a:ea typeface="DIN Condensed Light" panose="020B0506040000020204" pitchFamily="34" charset="0"/>
              </a:rPr>
              <a:t>3</a:t>
            </a:r>
            <a:r>
              <a:rPr lang="en-US" sz="6000" b="1" dirty="0">
                <a:solidFill>
                  <a:srgbClr val="58595B"/>
                </a:solidFill>
                <a:latin typeface="DIN Condensed" panose="020B0606040000020204" pitchFamily="2" charset="0"/>
                <a:ea typeface="DIN Condensed Light" panose="020B0506040000020204" pitchFamily="34" charset="0"/>
              </a:rPr>
              <a:t> Sensor Hub 2.0</a:t>
            </a:r>
            <a:br>
              <a:rPr lang="en-US" sz="6000" b="1" dirty="0">
                <a:solidFill>
                  <a:srgbClr val="58595B"/>
                </a:solidFill>
                <a:latin typeface="DIN Condensed" panose="020B0606040000020204" pitchFamily="2" charset="0"/>
                <a:ea typeface="DIN Condensed Light" panose="020B0506040000020204" pitchFamily="34" charset="0"/>
              </a:rPr>
            </a:br>
            <a:r>
              <a:rPr lang="en-US" b="1" dirty="0" smtClean="0">
                <a:solidFill>
                  <a:srgbClr val="E31937"/>
                </a:solidFill>
                <a:latin typeface="DIN Condensed" panose="00000500000000000000" pitchFamily="2" charset="0"/>
              </a:rPr>
              <a:t>The Product</a:t>
            </a:r>
            <a:endParaRPr lang="en-US" b="1" dirty="0">
              <a:solidFill>
                <a:srgbClr val="E31937"/>
              </a:solidFill>
              <a:latin typeface="DIN Condensed" panose="00000500000000000000" pitchFamily="2" charset="0"/>
            </a:endParaRPr>
          </a:p>
        </p:txBody>
      </p:sp>
      <p:sp>
        <p:nvSpPr>
          <p:cNvPr id="3" name="TextBox 2"/>
          <p:cNvSpPr txBox="1"/>
          <p:nvPr/>
        </p:nvSpPr>
        <p:spPr>
          <a:xfrm>
            <a:off x="780837" y="1974871"/>
            <a:ext cx="5301181" cy="1147362"/>
          </a:xfrm>
          <a:prstGeom prst="rect">
            <a:avLst/>
          </a:prstGeom>
          <a:noFill/>
        </p:spPr>
        <p:txBody>
          <a:bodyPr wrap="square" rtlCol="0" anchor="t" anchorCtr="0">
            <a:noAutofit/>
          </a:bodyPr>
          <a:lstStyle/>
          <a:p>
            <a:pPr>
              <a:lnSpc>
                <a:spcPct val="80000"/>
              </a:lnSpc>
              <a:spcAft>
                <a:spcPts val="1200"/>
              </a:spcAft>
            </a:pPr>
            <a:r>
              <a:rPr lang="en-US" sz="1600" b="1" spc="200" dirty="0" smtClean="0">
                <a:solidFill>
                  <a:srgbClr val="E31937"/>
                </a:solidFill>
                <a:latin typeface="DINPro-Black" panose="02000503030000020004" pitchFamily="50" charset="0"/>
                <a:cs typeface="Arial" panose="020B0604020202020204" pitchFamily="34" charset="0"/>
              </a:rPr>
              <a:t>OBSERVE &amp; REPORT</a:t>
            </a:r>
            <a:br>
              <a:rPr lang="en-US" sz="1600" b="1" spc="200" dirty="0" smtClean="0">
                <a:solidFill>
                  <a:srgbClr val="E31937"/>
                </a:solidFill>
                <a:latin typeface="DINPro-Black" panose="02000503030000020004" pitchFamily="50" charset="0"/>
                <a:cs typeface="Arial" panose="020B0604020202020204" pitchFamily="34" charset="0"/>
              </a:rPr>
            </a:br>
            <a:r>
              <a:rPr lang="en-US" sz="1400" b="1" dirty="0" smtClean="0">
                <a:solidFill>
                  <a:srgbClr val="58595B"/>
                </a:solidFill>
                <a:latin typeface="DINPro" panose="020B0504020101020102" pitchFamily="34" charset="0"/>
                <a:cs typeface="Arial" panose="020B0604020202020204" pitchFamily="34" charset="0"/>
              </a:rPr>
              <a:t>The </a:t>
            </a:r>
            <a:r>
              <a:rPr lang="en-US" sz="1400" b="1" dirty="0">
                <a:solidFill>
                  <a:srgbClr val="58595B"/>
                </a:solidFill>
                <a:latin typeface="DINPro" panose="020B0504020101020102" pitchFamily="34" charset="0"/>
                <a:cs typeface="Arial" panose="020B0604020202020204" pitchFamily="34" charset="0"/>
              </a:rPr>
              <a:t>O3 Sensor Hub will observe its surrounding environment and report it’s </a:t>
            </a:r>
            <a:r>
              <a:rPr lang="en-US" sz="1400" b="1" dirty="0" smtClean="0">
                <a:solidFill>
                  <a:srgbClr val="58595B"/>
                </a:solidFill>
                <a:latin typeface="DINPro" panose="020B0504020101020102" pitchFamily="34" charset="0"/>
                <a:cs typeface="Arial" panose="020B0604020202020204" pitchFamily="34" charset="0"/>
              </a:rPr>
              <a:t>findings back to a controller or the supervisory platform.</a:t>
            </a:r>
            <a:endParaRPr lang="en-US" sz="1600" dirty="0" smtClean="0">
              <a:solidFill>
                <a:srgbClr val="58595B"/>
              </a:solidFill>
              <a:latin typeface="DINPro" panose="020B0504020101020102" pitchFamily="34" charset="0"/>
              <a:cs typeface="Arial" panose="020B0604020202020204" pitchFamily="34" charset="0"/>
            </a:endParaRPr>
          </a:p>
        </p:txBody>
      </p:sp>
      <p:pic>
        <p:nvPicPr>
          <p:cNvPr id="4" name="Picture 3"/>
          <p:cNvPicPr>
            <a:picLocks noChangeAspect="1"/>
          </p:cNvPicPr>
          <p:nvPr/>
        </p:nvPicPr>
        <p:blipFill>
          <a:blip r:embed="rId3">
            <a:clrChange>
              <a:clrFrom>
                <a:srgbClr val="FFFFFF"/>
              </a:clrFrom>
              <a:clrTo>
                <a:srgbClr val="FFFFFF">
                  <a:alpha val="0"/>
                </a:srgbClr>
              </a:clrTo>
            </a:clrChange>
          </a:blip>
          <a:stretch>
            <a:fillRect/>
          </a:stretch>
        </p:blipFill>
        <p:spPr>
          <a:xfrm>
            <a:off x="8386512" y="2485485"/>
            <a:ext cx="3629025" cy="2505075"/>
          </a:xfrm>
          <a:prstGeom prst="rect">
            <a:avLst/>
          </a:prstGeom>
        </p:spPr>
      </p:pic>
      <p:sp>
        <p:nvSpPr>
          <p:cNvPr id="5" name="Rounded Rectangle 4"/>
          <p:cNvSpPr/>
          <p:nvPr/>
        </p:nvSpPr>
        <p:spPr>
          <a:xfrm>
            <a:off x="11085095" y="2498119"/>
            <a:ext cx="906379" cy="44649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2824" y="1962914"/>
            <a:ext cx="5675927" cy="3550215"/>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82092" y="2148941"/>
            <a:ext cx="468043" cy="279696"/>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75101" y="2369387"/>
            <a:ext cx="5682026" cy="3235753"/>
          </a:xfrm>
          <a:prstGeom prst="rect">
            <a:avLst/>
          </a:prstGeom>
        </p:spPr>
      </p:pic>
      <p:pic>
        <p:nvPicPr>
          <p:cNvPr id="9" name="Picture 8"/>
          <p:cNvPicPr>
            <a:picLocks noChangeAspect="1"/>
          </p:cNvPicPr>
          <p:nvPr/>
        </p:nvPicPr>
        <p:blipFill>
          <a:blip r:embed="rId7">
            <a:clrChange>
              <a:clrFrom>
                <a:srgbClr val="FFFFFF"/>
              </a:clrFrom>
              <a:clrTo>
                <a:srgbClr val="FFFFFF">
                  <a:alpha val="0"/>
                </a:srgbClr>
              </a:clrTo>
            </a:clrChange>
          </a:blip>
          <a:stretch>
            <a:fillRect/>
          </a:stretch>
        </p:blipFill>
        <p:spPr>
          <a:xfrm>
            <a:off x="8675770" y="2777807"/>
            <a:ext cx="590550" cy="685800"/>
          </a:xfrm>
          <a:prstGeom prst="rect">
            <a:avLst/>
          </a:prstGeom>
        </p:spPr>
      </p:pic>
      <p:pic>
        <p:nvPicPr>
          <p:cNvPr id="10" name="Picture 9"/>
          <p:cNvPicPr>
            <a:picLocks noChangeAspect="1"/>
          </p:cNvPicPr>
          <p:nvPr/>
        </p:nvPicPr>
        <p:blipFill>
          <a:blip r:embed="rId8">
            <a:clrChange>
              <a:clrFrom>
                <a:srgbClr val="FFFFFF"/>
              </a:clrFrom>
              <a:clrTo>
                <a:srgbClr val="FFFFFF">
                  <a:alpha val="0"/>
                </a:srgbClr>
              </a:clrTo>
            </a:clrChange>
          </a:blip>
          <a:stretch>
            <a:fillRect/>
          </a:stretch>
        </p:blipFill>
        <p:spPr>
          <a:xfrm>
            <a:off x="9099332" y="3943812"/>
            <a:ext cx="657225" cy="666750"/>
          </a:xfrm>
          <a:prstGeom prst="rect">
            <a:avLst/>
          </a:prstGeom>
        </p:spPr>
      </p:pic>
      <p:pic>
        <p:nvPicPr>
          <p:cNvPr id="11" name="Picture 10"/>
          <p:cNvPicPr>
            <a:picLocks noChangeAspect="1"/>
          </p:cNvPicPr>
          <p:nvPr/>
        </p:nvPicPr>
        <p:blipFill>
          <a:blip r:embed="rId9">
            <a:clrChange>
              <a:clrFrom>
                <a:srgbClr val="FFFFFF"/>
              </a:clrFrom>
              <a:clrTo>
                <a:srgbClr val="FFFFFF">
                  <a:alpha val="0"/>
                </a:srgbClr>
              </a:clrTo>
            </a:clrChange>
          </a:blip>
          <a:stretch>
            <a:fillRect/>
          </a:stretch>
        </p:blipFill>
        <p:spPr>
          <a:xfrm>
            <a:off x="9549822" y="2801564"/>
            <a:ext cx="590550" cy="600075"/>
          </a:xfrm>
          <a:prstGeom prst="rect">
            <a:avLst/>
          </a:prstGeom>
        </p:spPr>
      </p:pic>
      <p:pic>
        <p:nvPicPr>
          <p:cNvPr id="12" name="Picture 11"/>
          <p:cNvPicPr>
            <a:picLocks noChangeAspect="1"/>
          </p:cNvPicPr>
          <p:nvPr/>
        </p:nvPicPr>
        <p:blipFill>
          <a:blip r:embed="rId10">
            <a:clrChange>
              <a:clrFrom>
                <a:srgbClr val="FFFFFF"/>
              </a:clrFrom>
              <a:clrTo>
                <a:srgbClr val="FFFFFF">
                  <a:alpha val="0"/>
                </a:srgbClr>
              </a:clrTo>
            </a:clrChange>
          </a:blip>
          <a:stretch>
            <a:fillRect/>
          </a:stretch>
        </p:blipFill>
        <p:spPr>
          <a:xfrm>
            <a:off x="10108202" y="2306493"/>
            <a:ext cx="609600" cy="590550"/>
          </a:xfrm>
          <a:prstGeom prst="rect">
            <a:avLst/>
          </a:prstGeom>
        </p:spPr>
      </p:pic>
      <p:pic>
        <p:nvPicPr>
          <p:cNvPr id="13" name="Picture 12"/>
          <p:cNvPicPr>
            <a:picLocks noChangeAspect="1"/>
          </p:cNvPicPr>
          <p:nvPr/>
        </p:nvPicPr>
        <p:blipFill>
          <a:blip r:embed="rId11">
            <a:clrChange>
              <a:clrFrom>
                <a:srgbClr val="FFFFFF"/>
              </a:clrFrom>
              <a:clrTo>
                <a:srgbClr val="FFFFFF">
                  <a:alpha val="0"/>
                </a:srgbClr>
              </a:clrTo>
            </a:clrChange>
          </a:blip>
          <a:stretch>
            <a:fillRect/>
          </a:stretch>
        </p:blipFill>
        <p:spPr>
          <a:xfrm>
            <a:off x="7855953" y="2310460"/>
            <a:ext cx="609600" cy="600075"/>
          </a:xfrm>
          <a:prstGeom prst="rect">
            <a:avLst/>
          </a:prstGeom>
        </p:spPr>
      </p:pic>
      <p:pic>
        <p:nvPicPr>
          <p:cNvPr id="14" name="Picture 13"/>
          <p:cNvPicPr>
            <a:picLocks noChangeAspect="1"/>
          </p:cNvPicPr>
          <p:nvPr/>
        </p:nvPicPr>
        <p:blipFill>
          <a:blip r:embed="rId12">
            <a:clrChange>
              <a:clrFrom>
                <a:srgbClr val="FEFEFE"/>
              </a:clrFrom>
              <a:clrTo>
                <a:srgbClr val="FEFEFE">
                  <a:alpha val="0"/>
                </a:srgbClr>
              </a:clrTo>
            </a:clrChange>
          </a:blip>
          <a:stretch>
            <a:fillRect/>
          </a:stretch>
        </p:blipFill>
        <p:spPr>
          <a:xfrm>
            <a:off x="10604499" y="5853778"/>
            <a:ext cx="1281624" cy="775436"/>
          </a:xfrm>
          <a:prstGeom prst="rect">
            <a:avLst/>
          </a:prstGeom>
        </p:spPr>
      </p:pic>
      <p:sp>
        <p:nvSpPr>
          <p:cNvPr id="15" name="TextBox 14"/>
          <p:cNvSpPr txBox="1"/>
          <p:nvPr/>
        </p:nvSpPr>
        <p:spPr>
          <a:xfrm>
            <a:off x="780837" y="3985357"/>
            <a:ext cx="5529557" cy="1326756"/>
          </a:xfrm>
          <a:prstGeom prst="rect">
            <a:avLst/>
          </a:prstGeom>
          <a:noFill/>
        </p:spPr>
        <p:txBody>
          <a:bodyPr wrap="square" rtlCol="0" anchor="t" anchorCtr="0">
            <a:noAutofit/>
          </a:bodyPr>
          <a:lstStyle/>
          <a:p>
            <a:r>
              <a:rPr lang="en-US" sz="1600" b="1" spc="200" dirty="0" smtClean="0">
                <a:solidFill>
                  <a:srgbClr val="E31937"/>
                </a:solidFill>
                <a:latin typeface="DINPro-Black" panose="02000503030000020004" pitchFamily="50" charset="0"/>
                <a:cs typeface="Arial" panose="020B0604020202020204" pitchFamily="34" charset="0"/>
              </a:rPr>
              <a:t>CLOUD CONNECTIVITY &amp; USER ENGAGEMENT</a:t>
            </a:r>
            <a:br>
              <a:rPr lang="en-US" sz="1600" b="1" spc="200" dirty="0" smtClean="0">
                <a:solidFill>
                  <a:srgbClr val="E31937"/>
                </a:solidFill>
                <a:latin typeface="DINPro-Black" panose="02000503030000020004" pitchFamily="50" charset="0"/>
                <a:cs typeface="Arial" panose="020B0604020202020204" pitchFamily="34" charset="0"/>
              </a:rPr>
            </a:br>
            <a:r>
              <a:rPr lang="en-US" sz="1400" b="1" dirty="0" smtClean="0">
                <a:solidFill>
                  <a:srgbClr val="58595B"/>
                </a:solidFill>
                <a:latin typeface="DINPro" panose="020B0504020101020102" pitchFamily="34" charset="0"/>
                <a:cs typeface="Arial" panose="020B0604020202020204" pitchFamily="34" charset="0"/>
              </a:rPr>
              <a:t>Virtually touchless installation, setup and commissioning practices combined with unique yet simple user engagement methodologies. </a:t>
            </a:r>
            <a:endParaRPr lang="en-US" sz="1400" b="1" dirty="0">
              <a:solidFill>
                <a:srgbClr val="58595B"/>
              </a:solidFill>
              <a:latin typeface="DINPro" panose="020B0504020101020102" pitchFamily="34" charset="0"/>
              <a:cs typeface="Arial" panose="020B0604020202020204" pitchFamily="34" charset="0"/>
            </a:endParaRPr>
          </a:p>
          <a:p>
            <a:endParaRPr lang="en-US" sz="1600" spc="50" dirty="0" smtClean="0">
              <a:solidFill>
                <a:srgbClr val="58595B"/>
              </a:solidFill>
              <a:latin typeface="DINPro" panose="020B0504020101020102" pitchFamily="34" charset="0"/>
              <a:cs typeface="Arial" panose="020B0604020202020204" pitchFamily="34" charset="0"/>
            </a:endParaRPr>
          </a:p>
          <a:p>
            <a:endParaRPr lang="en-US" sz="1600" spc="50" dirty="0">
              <a:solidFill>
                <a:srgbClr val="58595B"/>
              </a:solidFill>
              <a:latin typeface="DINPro" panose="020B0504020101020102" pitchFamily="34" charset="0"/>
              <a:cs typeface="Arial" panose="020B0604020202020204" pitchFamily="34" charset="0"/>
            </a:endParaRPr>
          </a:p>
          <a:p>
            <a:endParaRPr lang="en-US" sz="1600" spc="50" dirty="0">
              <a:solidFill>
                <a:srgbClr val="58595B"/>
              </a:solidFill>
              <a:latin typeface="DINPro" panose="020B0504020101020102" pitchFamily="34" charset="0"/>
              <a:cs typeface="Arial" panose="020B0604020202020204" pitchFamily="34" charset="0"/>
            </a:endParaRPr>
          </a:p>
        </p:txBody>
      </p:sp>
      <p:sp>
        <p:nvSpPr>
          <p:cNvPr id="16" name="TextBox 15"/>
          <p:cNvSpPr txBox="1"/>
          <p:nvPr/>
        </p:nvSpPr>
        <p:spPr>
          <a:xfrm rot="16200000">
            <a:off x="-1524852" y="3242797"/>
            <a:ext cx="3980144" cy="372406"/>
          </a:xfrm>
          <a:prstGeom prst="rect">
            <a:avLst/>
          </a:prstGeom>
          <a:noFill/>
        </p:spPr>
        <p:txBody>
          <a:bodyPr wrap="square" rtlCol="0" anchor="t" anchorCtr="0">
            <a:noAutofit/>
          </a:bodyPr>
          <a:lstStyle/>
          <a:p>
            <a:pPr algn="ctr">
              <a:lnSpc>
                <a:spcPct val="80000"/>
              </a:lnSpc>
              <a:spcAft>
                <a:spcPts val="1200"/>
              </a:spcAft>
            </a:pPr>
            <a:r>
              <a:rPr lang="en-US" sz="1600" b="1" spc="200" dirty="0" smtClean="0">
                <a:solidFill>
                  <a:schemeClr val="bg1">
                    <a:lumMod val="65000"/>
                  </a:schemeClr>
                </a:solidFill>
                <a:latin typeface="DINPro-Black" panose="02000503030000020004" pitchFamily="50" charset="0"/>
                <a:cs typeface="Arial" panose="020B0604020202020204" pitchFamily="34" charset="0"/>
              </a:rPr>
              <a:t>WHAT IT DOES!</a:t>
            </a:r>
            <a:endParaRPr lang="en-US" sz="1600" spc="50" dirty="0" smtClean="0">
              <a:solidFill>
                <a:schemeClr val="bg1">
                  <a:lumMod val="65000"/>
                </a:schemeClr>
              </a:solidFill>
              <a:latin typeface="Arial" panose="020B0604020202020204" pitchFamily="34" charset="0"/>
              <a:cs typeface="Arial" panose="020B0604020202020204" pitchFamily="34" charset="0"/>
            </a:endParaRPr>
          </a:p>
        </p:txBody>
      </p:sp>
      <p:cxnSp>
        <p:nvCxnSpPr>
          <p:cNvPr id="17" name="Straight Connector 16"/>
          <p:cNvCxnSpPr/>
          <p:nvPr/>
        </p:nvCxnSpPr>
        <p:spPr>
          <a:xfrm>
            <a:off x="651424" y="2039250"/>
            <a:ext cx="0" cy="282467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80836" y="3019173"/>
            <a:ext cx="5301181" cy="1264857"/>
          </a:xfrm>
          <a:prstGeom prst="rect">
            <a:avLst/>
          </a:prstGeom>
          <a:noFill/>
        </p:spPr>
        <p:txBody>
          <a:bodyPr wrap="square" rtlCol="0" anchor="t" anchorCtr="0">
            <a:noAutofit/>
          </a:bodyPr>
          <a:lstStyle/>
          <a:p>
            <a:pPr>
              <a:lnSpc>
                <a:spcPct val="80000"/>
              </a:lnSpc>
              <a:spcAft>
                <a:spcPts val="1200"/>
              </a:spcAft>
            </a:pPr>
            <a:r>
              <a:rPr lang="en-US" sz="1600" b="1" spc="200" dirty="0" smtClean="0">
                <a:solidFill>
                  <a:srgbClr val="E31937"/>
                </a:solidFill>
                <a:latin typeface="DINPro-Black" panose="02000503030000020004" pitchFamily="50" charset="0"/>
                <a:cs typeface="Arial" panose="020B0604020202020204" pitchFamily="34" charset="0"/>
              </a:rPr>
              <a:t>SENSOR FUSION TECHNOLOGY</a:t>
            </a:r>
            <a:br>
              <a:rPr lang="en-US" sz="1600" b="1" spc="200" dirty="0" smtClean="0">
                <a:solidFill>
                  <a:srgbClr val="E31937"/>
                </a:solidFill>
                <a:latin typeface="DINPro-Black" panose="02000503030000020004" pitchFamily="50" charset="0"/>
                <a:cs typeface="Arial" panose="020B0604020202020204" pitchFamily="34" charset="0"/>
              </a:rPr>
            </a:br>
            <a:r>
              <a:rPr lang="en-US" sz="1400" b="1" dirty="0" smtClean="0">
                <a:solidFill>
                  <a:srgbClr val="58595B"/>
                </a:solidFill>
                <a:latin typeface="DINPro" panose="020B0504020101020102" pitchFamily="34" charset="0"/>
                <a:cs typeface="Arial" panose="020B0604020202020204" pitchFamily="34" charset="0"/>
              </a:rPr>
              <a:t>Sensor </a:t>
            </a:r>
            <a:r>
              <a:rPr lang="en-US" sz="1400" b="1" dirty="0">
                <a:solidFill>
                  <a:srgbClr val="58595B"/>
                </a:solidFill>
                <a:latin typeface="DINPro" panose="020B0504020101020102" pitchFamily="34" charset="0"/>
                <a:cs typeface="Arial" panose="020B0604020202020204" pitchFamily="34" charset="0"/>
              </a:rPr>
              <a:t>Fusion Technology monitors over eight space characteristics, then sends a combination of raw and processed data to local controllers and supervisory systems.</a:t>
            </a:r>
            <a:endParaRPr lang="en-US" sz="1600" dirty="0" smtClean="0">
              <a:solidFill>
                <a:srgbClr val="58595B"/>
              </a:solidFill>
              <a:latin typeface="DINPro" panose="020B0504020101020102" pitchFamily="34" charset="0"/>
              <a:cs typeface="Arial" panose="020B0604020202020204" pitchFamily="34" charset="0"/>
            </a:endParaRPr>
          </a:p>
        </p:txBody>
      </p:sp>
      <p:pic>
        <p:nvPicPr>
          <p:cNvPr id="19" name="Picture 18"/>
          <p:cNvPicPr>
            <a:picLocks noChangeAspect="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5951" y="6341470"/>
            <a:ext cx="1988188" cy="218421"/>
          </a:xfrm>
          <a:prstGeom prst="rect">
            <a:avLst/>
          </a:prstGeom>
        </p:spPr>
      </p:pic>
      <p:pic>
        <p:nvPicPr>
          <p:cNvPr id="20" name="Picture 1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15533" y="5472541"/>
            <a:ext cx="633917" cy="666750"/>
          </a:xfrm>
          <a:prstGeom prst="rect">
            <a:avLst/>
          </a:prstGeom>
        </p:spPr>
      </p:pic>
    </p:spTree>
    <p:extLst>
      <p:ext uri="{BB962C8B-B14F-4D97-AF65-F5344CB8AC3E}">
        <p14:creationId xmlns:p14="http://schemas.microsoft.com/office/powerpoint/2010/main" val="37111382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show="0">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3524809" y="-56148"/>
            <a:ext cx="8310377" cy="2290618"/>
          </a:xfrm>
          <a:prstGeom prst="rect">
            <a:avLst/>
          </a:prstGeom>
          <a:noFill/>
        </p:spPr>
        <p:txBody>
          <a:bodyPr wrap="square" rtlCol="0" anchor="ctr" anchorCtr="0">
            <a:noAutofit/>
          </a:bodyPr>
          <a:lstStyle/>
          <a:p>
            <a:pPr algn="r">
              <a:lnSpc>
                <a:spcPct val="80000"/>
              </a:lnSpc>
              <a:spcAft>
                <a:spcPts val="1200"/>
              </a:spcAft>
            </a:pPr>
            <a:r>
              <a:rPr lang="en-US" sz="6000" b="1" dirty="0">
                <a:solidFill>
                  <a:srgbClr val="58595B"/>
                </a:solidFill>
                <a:latin typeface="DIN Condensed" panose="020B0606040000020204" pitchFamily="2" charset="0"/>
                <a:ea typeface="DIN Condensed Light" panose="020B0506040000020204" pitchFamily="34" charset="0"/>
              </a:rPr>
              <a:t>O</a:t>
            </a:r>
            <a:r>
              <a:rPr lang="en-US" sz="6000" b="1" baseline="-25000" dirty="0">
                <a:solidFill>
                  <a:srgbClr val="58595B"/>
                </a:solidFill>
                <a:latin typeface="DIN Condensed" panose="020B0606040000020204" pitchFamily="2" charset="0"/>
                <a:ea typeface="DIN Condensed Light" panose="020B0506040000020204" pitchFamily="34" charset="0"/>
              </a:rPr>
              <a:t>3</a:t>
            </a:r>
            <a:r>
              <a:rPr lang="en-US" sz="6000" b="1" dirty="0">
                <a:solidFill>
                  <a:srgbClr val="58595B"/>
                </a:solidFill>
                <a:latin typeface="DIN Condensed" panose="020B0606040000020204" pitchFamily="2" charset="0"/>
                <a:ea typeface="DIN Condensed Light" panose="020B0506040000020204" pitchFamily="34" charset="0"/>
              </a:rPr>
              <a:t> Sensor Hub 2.0</a:t>
            </a:r>
            <a:br>
              <a:rPr lang="en-US" sz="6000" b="1" dirty="0">
                <a:solidFill>
                  <a:srgbClr val="58595B"/>
                </a:solidFill>
                <a:latin typeface="DIN Condensed" panose="020B0606040000020204" pitchFamily="2" charset="0"/>
                <a:ea typeface="DIN Condensed Light" panose="020B0506040000020204" pitchFamily="34" charset="0"/>
              </a:rPr>
            </a:br>
            <a:r>
              <a:rPr lang="en-US" b="1" dirty="0" smtClean="0">
                <a:solidFill>
                  <a:srgbClr val="E31937"/>
                </a:solidFill>
                <a:latin typeface="DIN Condensed" panose="00000500000000000000" pitchFamily="2" charset="0"/>
              </a:rPr>
              <a:t>Our Audience…</a:t>
            </a:r>
            <a:endParaRPr lang="en-US" b="1" dirty="0">
              <a:solidFill>
                <a:srgbClr val="E31937"/>
              </a:solidFill>
              <a:latin typeface="DIN Condensed" panose="00000500000000000000" pitchFamily="2" charset="0"/>
            </a:endParaRPr>
          </a:p>
        </p:txBody>
      </p:sp>
      <p:pic>
        <p:nvPicPr>
          <p:cNvPr id="14" name="Picture 13"/>
          <p:cNvPicPr>
            <a:picLocks noChangeAspect="1"/>
          </p:cNvPicPr>
          <p:nvPr/>
        </p:nvPicPr>
        <p:blipFill>
          <a:blip r:embed="rId3">
            <a:clrChange>
              <a:clrFrom>
                <a:srgbClr val="FFFFFF"/>
              </a:clrFrom>
              <a:clrTo>
                <a:srgbClr val="FFFFFF">
                  <a:alpha val="0"/>
                </a:srgbClr>
              </a:clrTo>
            </a:clrChange>
          </a:blip>
          <a:stretch>
            <a:fillRect/>
          </a:stretch>
        </p:blipFill>
        <p:spPr>
          <a:xfrm>
            <a:off x="1410317" y="2124473"/>
            <a:ext cx="445612" cy="445612"/>
          </a:xfrm>
          <a:prstGeom prst="rect">
            <a:avLst/>
          </a:prstGeom>
        </p:spPr>
      </p:pic>
      <p:sp>
        <p:nvSpPr>
          <p:cNvPr id="3" name="Rectangle 2"/>
          <p:cNvSpPr/>
          <p:nvPr/>
        </p:nvSpPr>
        <p:spPr>
          <a:xfrm>
            <a:off x="1855929" y="2130962"/>
            <a:ext cx="3939564" cy="2283702"/>
          </a:xfrm>
          <a:prstGeom prst="rect">
            <a:avLst/>
          </a:prstGeom>
        </p:spPr>
        <p:txBody>
          <a:bodyPr wrap="square">
            <a:spAutoFit/>
          </a:bodyPr>
          <a:lstStyle/>
          <a:p>
            <a:pPr>
              <a:lnSpc>
                <a:spcPct val="80000"/>
              </a:lnSpc>
            </a:pPr>
            <a:r>
              <a:rPr lang="en-US" sz="1600" b="1" spc="200" dirty="0" smtClean="0">
                <a:solidFill>
                  <a:srgbClr val="E31937"/>
                </a:solidFill>
                <a:latin typeface="DINPro-Black" panose="02000503030000020004" pitchFamily="50" charset="0"/>
                <a:cs typeface="Arial" panose="020B0604020202020204" pitchFamily="34" charset="0"/>
              </a:rPr>
              <a:t>TARGET VERTICAL </a:t>
            </a:r>
            <a:r>
              <a:rPr lang="en-US" sz="1600" b="1" spc="200" dirty="0">
                <a:solidFill>
                  <a:srgbClr val="E31937"/>
                </a:solidFill>
                <a:latin typeface="DINPro-Black" panose="02000503030000020004" pitchFamily="50" charset="0"/>
                <a:cs typeface="Arial" panose="020B0604020202020204" pitchFamily="34" charset="0"/>
              </a:rPr>
              <a:t>MARKETS</a:t>
            </a:r>
          </a:p>
          <a:p>
            <a:endParaRPr lang="en-US" spc="50" dirty="0">
              <a:solidFill>
                <a:srgbClr val="58595B"/>
              </a:solidFill>
              <a:latin typeface="DINPro" panose="020B0504020101020102" pitchFamily="34" charset="0"/>
              <a:cs typeface="Arial" panose="020B0604020202020204" pitchFamily="34" charset="0"/>
            </a:endParaRPr>
          </a:p>
          <a:p>
            <a:pPr>
              <a:spcAft>
                <a:spcPts val="600"/>
              </a:spcAft>
            </a:pPr>
            <a:r>
              <a:rPr lang="en-US" spc="50" dirty="0">
                <a:solidFill>
                  <a:srgbClr val="58595B"/>
                </a:solidFill>
                <a:latin typeface="DINPro" panose="020B0504020101020102" pitchFamily="34" charset="0"/>
                <a:cs typeface="Arial" panose="020B0604020202020204" pitchFamily="34" charset="0"/>
              </a:rPr>
              <a:t>Commercial</a:t>
            </a:r>
          </a:p>
          <a:p>
            <a:pPr>
              <a:spcAft>
                <a:spcPts val="600"/>
              </a:spcAft>
            </a:pPr>
            <a:r>
              <a:rPr lang="en-US" spc="50" dirty="0" smtClean="0">
                <a:solidFill>
                  <a:srgbClr val="58595B"/>
                </a:solidFill>
                <a:latin typeface="DINPro" panose="020B0504020101020102" pitchFamily="34" charset="0"/>
                <a:cs typeface="Arial" panose="020B0604020202020204" pitchFamily="34" charset="0"/>
              </a:rPr>
              <a:t>Healthcare</a:t>
            </a:r>
            <a:endParaRPr lang="en-US" spc="50" dirty="0">
              <a:solidFill>
                <a:srgbClr val="58595B"/>
              </a:solidFill>
              <a:latin typeface="DINPro" panose="020B0504020101020102" pitchFamily="34" charset="0"/>
              <a:cs typeface="Arial" panose="020B0604020202020204" pitchFamily="34" charset="0"/>
            </a:endParaRPr>
          </a:p>
          <a:p>
            <a:pPr>
              <a:spcAft>
                <a:spcPts val="600"/>
              </a:spcAft>
            </a:pPr>
            <a:r>
              <a:rPr lang="en-US" spc="50" dirty="0" smtClean="0">
                <a:solidFill>
                  <a:srgbClr val="58595B"/>
                </a:solidFill>
                <a:latin typeface="DINPro" panose="020B0504020101020102" pitchFamily="34" charset="0"/>
                <a:cs typeface="Arial" panose="020B0604020202020204" pitchFamily="34" charset="0"/>
              </a:rPr>
              <a:t>Education</a:t>
            </a:r>
          </a:p>
          <a:p>
            <a:pPr>
              <a:spcAft>
                <a:spcPts val="600"/>
              </a:spcAft>
            </a:pPr>
            <a:r>
              <a:rPr lang="en-US" spc="50" dirty="0" smtClean="0">
                <a:solidFill>
                  <a:srgbClr val="58595B"/>
                </a:solidFill>
                <a:latin typeface="DINPro" panose="020B0504020101020102" pitchFamily="34" charset="0"/>
                <a:cs typeface="Arial" panose="020B0604020202020204" pitchFamily="34" charset="0"/>
              </a:rPr>
              <a:t>Hospitality</a:t>
            </a:r>
          </a:p>
          <a:p>
            <a:pPr>
              <a:spcAft>
                <a:spcPts val="600"/>
              </a:spcAft>
            </a:pPr>
            <a:r>
              <a:rPr lang="en-US" spc="50" dirty="0" smtClean="0">
                <a:solidFill>
                  <a:srgbClr val="58595B"/>
                </a:solidFill>
                <a:latin typeface="DINPro" panose="020B0504020101020102" pitchFamily="34" charset="0"/>
                <a:cs typeface="Arial" panose="020B0604020202020204" pitchFamily="34" charset="0"/>
              </a:rPr>
              <a:t>Retail</a:t>
            </a:r>
            <a:endParaRPr lang="en-US" spc="50" dirty="0">
              <a:solidFill>
                <a:srgbClr val="58595B"/>
              </a:solidFill>
              <a:latin typeface="DINPro" panose="020B0504020101020102" pitchFamily="34" charset="0"/>
              <a:cs typeface="Arial" panose="020B0604020202020204" pitchFamily="34" charset="0"/>
            </a:endParaRPr>
          </a:p>
        </p:txBody>
      </p:sp>
      <p:sp>
        <p:nvSpPr>
          <p:cNvPr id="15" name="TextBox 14"/>
          <p:cNvSpPr txBox="1"/>
          <p:nvPr/>
        </p:nvSpPr>
        <p:spPr>
          <a:xfrm>
            <a:off x="7283675" y="2130962"/>
            <a:ext cx="2874487" cy="3419912"/>
          </a:xfrm>
          <a:prstGeom prst="rect">
            <a:avLst/>
          </a:prstGeom>
          <a:noFill/>
        </p:spPr>
        <p:txBody>
          <a:bodyPr wrap="square" rtlCol="0" anchor="t" anchorCtr="0">
            <a:noAutofit/>
          </a:bodyPr>
          <a:lstStyle/>
          <a:p>
            <a:pPr>
              <a:lnSpc>
                <a:spcPct val="80000"/>
              </a:lnSpc>
            </a:pPr>
            <a:r>
              <a:rPr lang="en-US" sz="1600" b="1" spc="200" dirty="0" smtClean="0">
                <a:solidFill>
                  <a:srgbClr val="E31937"/>
                </a:solidFill>
                <a:latin typeface="DINPro-Black" panose="02000503030000020004" pitchFamily="50" charset="0"/>
                <a:cs typeface="Arial" panose="020B0604020202020204" pitchFamily="34" charset="0"/>
              </a:rPr>
              <a:t>TARGET SPACES</a:t>
            </a:r>
          </a:p>
          <a:p>
            <a:endParaRPr lang="en-US" sz="1600" spc="50" dirty="0" smtClean="0">
              <a:solidFill>
                <a:srgbClr val="58595B"/>
              </a:solidFill>
              <a:latin typeface="DINPro" panose="020B0504020101020102" pitchFamily="34" charset="0"/>
              <a:cs typeface="Arial" panose="020B0604020202020204" pitchFamily="34" charset="0"/>
            </a:endParaRPr>
          </a:p>
          <a:p>
            <a:pPr>
              <a:spcAft>
                <a:spcPts val="600"/>
              </a:spcAft>
            </a:pPr>
            <a:r>
              <a:rPr lang="en-US" sz="1600" spc="50" dirty="0" smtClean="0">
                <a:solidFill>
                  <a:srgbClr val="58595B"/>
                </a:solidFill>
                <a:latin typeface="DINPro" panose="020B0504020101020102" pitchFamily="34" charset="0"/>
                <a:cs typeface="Arial" panose="020B0604020202020204" pitchFamily="34" charset="0"/>
              </a:rPr>
              <a:t>Personal Offices</a:t>
            </a:r>
            <a:endParaRPr lang="en-US" sz="1600" spc="50" dirty="0">
              <a:solidFill>
                <a:srgbClr val="58595B"/>
              </a:solidFill>
              <a:latin typeface="DINPro" panose="020B0504020101020102" pitchFamily="34" charset="0"/>
              <a:cs typeface="Arial" panose="020B0604020202020204" pitchFamily="34" charset="0"/>
            </a:endParaRPr>
          </a:p>
          <a:p>
            <a:pPr>
              <a:spcAft>
                <a:spcPts val="600"/>
              </a:spcAft>
            </a:pPr>
            <a:r>
              <a:rPr lang="en-US" sz="1600" spc="50" dirty="0">
                <a:solidFill>
                  <a:srgbClr val="58595B"/>
                </a:solidFill>
                <a:latin typeface="DINPro" panose="020B0504020101020102" pitchFamily="34" charset="0"/>
                <a:cs typeface="Arial" panose="020B0604020202020204" pitchFamily="34" charset="0"/>
              </a:rPr>
              <a:t>Open </a:t>
            </a:r>
            <a:r>
              <a:rPr lang="en-US" sz="1600" spc="50" dirty="0" smtClean="0">
                <a:solidFill>
                  <a:srgbClr val="58595B"/>
                </a:solidFill>
                <a:latin typeface="DINPro" panose="020B0504020101020102" pitchFamily="34" charset="0"/>
                <a:cs typeface="Arial" panose="020B0604020202020204" pitchFamily="34" charset="0"/>
              </a:rPr>
              <a:t>Office </a:t>
            </a:r>
            <a:r>
              <a:rPr lang="en-US" sz="1600" spc="50" dirty="0">
                <a:solidFill>
                  <a:srgbClr val="58595B"/>
                </a:solidFill>
                <a:latin typeface="DINPro" panose="020B0504020101020102" pitchFamily="34" charset="0"/>
                <a:cs typeface="Arial" panose="020B0604020202020204" pitchFamily="34" charset="0"/>
              </a:rPr>
              <a:t>environments</a:t>
            </a:r>
          </a:p>
          <a:p>
            <a:pPr>
              <a:spcAft>
                <a:spcPts val="600"/>
              </a:spcAft>
            </a:pPr>
            <a:r>
              <a:rPr lang="en-US" sz="1600" spc="50" dirty="0">
                <a:solidFill>
                  <a:srgbClr val="58595B"/>
                </a:solidFill>
                <a:latin typeface="DINPro" panose="020B0504020101020102" pitchFamily="34" charset="0"/>
                <a:cs typeface="Arial" panose="020B0604020202020204" pitchFamily="34" charset="0"/>
              </a:rPr>
              <a:t>Conference </a:t>
            </a:r>
            <a:r>
              <a:rPr lang="en-US" sz="1600" spc="50" dirty="0" smtClean="0">
                <a:solidFill>
                  <a:srgbClr val="58595B"/>
                </a:solidFill>
                <a:latin typeface="DINPro" panose="020B0504020101020102" pitchFamily="34" charset="0"/>
                <a:cs typeface="Arial" panose="020B0604020202020204" pitchFamily="34" charset="0"/>
              </a:rPr>
              <a:t>Rooms</a:t>
            </a:r>
          </a:p>
          <a:p>
            <a:pPr>
              <a:spcAft>
                <a:spcPts val="600"/>
              </a:spcAft>
            </a:pPr>
            <a:r>
              <a:rPr lang="en-US" sz="1600" spc="50" dirty="0" smtClean="0">
                <a:solidFill>
                  <a:srgbClr val="58595B"/>
                </a:solidFill>
                <a:latin typeface="DINPro" panose="020B0504020101020102" pitchFamily="34" charset="0"/>
                <a:cs typeface="Arial" panose="020B0604020202020204" pitchFamily="34" charset="0"/>
              </a:rPr>
              <a:t>Hotel </a:t>
            </a:r>
            <a:r>
              <a:rPr lang="en-US" sz="1600" spc="50" dirty="0">
                <a:solidFill>
                  <a:srgbClr val="58595B"/>
                </a:solidFill>
                <a:latin typeface="DINPro" panose="020B0504020101020102" pitchFamily="34" charset="0"/>
                <a:cs typeface="Arial" panose="020B0604020202020204" pitchFamily="34" charset="0"/>
              </a:rPr>
              <a:t>Rooms</a:t>
            </a:r>
          </a:p>
          <a:p>
            <a:pPr>
              <a:spcAft>
                <a:spcPts val="600"/>
              </a:spcAft>
            </a:pPr>
            <a:r>
              <a:rPr lang="en-US" sz="1600" spc="50" dirty="0">
                <a:solidFill>
                  <a:srgbClr val="58595B"/>
                </a:solidFill>
                <a:latin typeface="DINPro" panose="020B0504020101020102" pitchFamily="34" charset="0"/>
                <a:cs typeface="Arial" panose="020B0604020202020204" pitchFamily="34" charset="0"/>
              </a:rPr>
              <a:t>Patient </a:t>
            </a:r>
            <a:r>
              <a:rPr lang="en-US" sz="1600" spc="50" dirty="0" smtClean="0">
                <a:solidFill>
                  <a:srgbClr val="58595B"/>
                </a:solidFill>
                <a:latin typeface="DINPro" panose="020B0504020101020102" pitchFamily="34" charset="0"/>
                <a:cs typeface="Arial" panose="020B0604020202020204" pitchFamily="34" charset="0"/>
              </a:rPr>
              <a:t>Rooms</a:t>
            </a:r>
          </a:p>
          <a:p>
            <a:pPr>
              <a:spcAft>
                <a:spcPts val="600"/>
              </a:spcAft>
            </a:pPr>
            <a:r>
              <a:rPr lang="en-US" sz="1600" spc="50" dirty="0" smtClean="0">
                <a:solidFill>
                  <a:srgbClr val="58595B"/>
                </a:solidFill>
                <a:latin typeface="DINPro" panose="020B0504020101020102" pitchFamily="34" charset="0"/>
                <a:cs typeface="Arial" panose="020B0604020202020204" pitchFamily="34" charset="0"/>
              </a:rPr>
              <a:t>Classrooms</a:t>
            </a:r>
          </a:p>
          <a:p>
            <a:pPr>
              <a:spcAft>
                <a:spcPts val="600"/>
              </a:spcAft>
            </a:pPr>
            <a:r>
              <a:rPr lang="en-US" sz="1600" spc="50" dirty="0" smtClean="0">
                <a:solidFill>
                  <a:srgbClr val="58595B"/>
                </a:solidFill>
                <a:latin typeface="DINPro" panose="020B0504020101020102" pitchFamily="34" charset="0"/>
                <a:cs typeface="Arial" panose="020B0604020202020204" pitchFamily="34" charset="0"/>
              </a:rPr>
              <a:t>Retail outlets</a:t>
            </a:r>
            <a:endParaRPr lang="en-US" sz="1600" spc="50" dirty="0">
              <a:solidFill>
                <a:srgbClr val="58595B"/>
              </a:solidFill>
              <a:latin typeface="DINPro" panose="020B0504020101020102" pitchFamily="34" charset="0"/>
              <a:cs typeface="Arial" panose="020B0604020202020204" pitchFamily="34" charset="0"/>
            </a:endParaRPr>
          </a:p>
          <a:p>
            <a:pPr>
              <a:spcAft>
                <a:spcPts val="600"/>
              </a:spcAft>
            </a:pPr>
            <a:endParaRPr lang="en-US" sz="1600" spc="50" dirty="0">
              <a:solidFill>
                <a:srgbClr val="58595B"/>
              </a:solidFill>
              <a:latin typeface="DINPro" panose="020B0504020101020102" pitchFamily="34" charset="0"/>
              <a:cs typeface="Arial" panose="020B0604020202020204" pitchFamily="34" charset="0"/>
            </a:endParaRPr>
          </a:p>
          <a:p>
            <a:pPr>
              <a:spcAft>
                <a:spcPts val="600"/>
              </a:spcAft>
            </a:pPr>
            <a:endParaRPr lang="en-US" sz="1600" spc="50" dirty="0">
              <a:solidFill>
                <a:srgbClr val="58595B"/>
              </a:solidFill>
              <a:latin typeface="DINPro" panose="020B0504020101020102" pitchFamily="34" charset="0"/>
              <a:cs typeface="Arial" panose="020B0604020202020204" pitchFamily="34" charset="0"/>
            </a:endParaRPr>
          </a:p>
          <a:p>
            <a:endParaRPr lang="en-US" sz="1600" spc="50" dirty="0">
              <a:solidFill>
                <a:srgbClr val="58595B"/>
              </a:solidFill>
              <a:latin typeface="DINPro" panose="020B0504020101020102" pitchFamily="34" charset="0"/>
              <a:cs typeface="Arial" panose="020B0604020202020204" pitchFamily="34" charset="0"/>
            </a:endParaRPr>
          </a:p>
        </p:txBody>
      </p:sp>
      <p:pic>
        <p:nvPicPr>
          <p:cNvPr id="16" name="Picture 15"/>
          <p:cNvPicPr>
            <a:picLocks noChangeAspect="1"/>
          </p:cNvPicPr>
          <p:nvPr/>
        </p:nvPicPr>
        <p:blipFill>
          <a:blip r:embed="rId3">
            <a:clrChange>
              <a:clrFrom>
                <a:srgbClr val="FFFFFF"/>
              </a:clrFrom>
              <a:clrTo>
                <a:srgbClr val="FFFFFF">
                  <a:alpha val="0"/>
                </a:srgbClr>
              </a:clrTo>
            </a:clrChange>
          </a:blip>
          <a:stretch>
            <a:fillRect/>
          </a:stretch>
        </p:blipFill>
        <p:spPr>
          <a:xfrm>
            <a:off x="6838063" y="2130962"/>
            <a:ext cx="445612" cy="445612"/>
          </a:xfrm>
          <a:prstGeom prst="rect">
            <a:avLst/>
          </a:prstGeom>
        </p:spPr>
      </p:pic>
      <p:pic>
        <p:nvPicPr>
          <p:cNvPr id="20" name="Picture 19"/>
          <p:cNvPicPr>
            <a:picLocks noChangeAspect="1"/>
          </p:cNvPicPr>
          <p:nvPr/>
        </p:nvPicPr>
        <p:blipFill>
          <a:blip r:embed="rId4">
            <a:clrChange>
              <a:clrFrom>
                <a:srgbClr val="FEFEFE"/>
              </a:clrFrom>
              <a:clrTo>
                <a:srgbClr val="FEFEFE">
                  <a:alpha val="0"/>
                </a:srgbClr>
              </a:clrTo>
            </a:clrChange>
          </a:blip>
          <a:stretch>
            <a:fillRect/>
          </a:stretch>
        </p:blipFill>
        <p:spPr>
          <a:xfrm>
            <a:off x="10604499" y="5853778"/>
            <a:ext cx="1281624" cy="775436"/>
          </a:xfrm>
          <a:prstGeom prst="rect">
            <a:avLst/>
          </a:prstGeom>
        </p:spPr>
      </p:pic>
      <p:pic>
        <p:nvPicPr>
          <p:cNvPr id="17" name="Picture 16"/>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5951" y="6341470"/>
            <a:ext cx="1988188" cy="218421"/>
          </a:xfrm>
          <a:prstGeom prst="rect">
            <a:avLst/>
          </a:prstGeom>
        </p:spPr>
      </p:pic>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5533" y="5472541"/>
            <a:ext cx="633917" cy="666750"/>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52409" y="5808372"/>
            <a:ext cx="6529608" cy="710141"/>
          </a:xfrm>
          <a:prstGeom prst="rect">
            <a:avLst/>
          </a:prstGeom>
        </p:spPr>
      </p:pic>
    </p:spTree>
    <p:extLst>
      <p:ext uri="{BB962C8B-B14F-4D97-AF65-F5344CB8AC3E}">
        <p14:creationId xmlns:p14="http://schemas.microsoft.com/office/powerpoint/2010/main" val="1700185487"/>
      </p:ext>
    </p:extLst>
  </p:cSld>
  <p:clrMapOvr>
    <a:masterClrMapping/>
  </p:clrMapOvr>
  <mc:AlternateContent xmlns:mc="http://schemas.openxmlformats.org/markup-compatibility/2006" xmlns:p14="http://schemas.microsoft.com/office/powerpoint/2010/main">
    <mc:Choice Requires="p14">
      <p:transition spd="med" p14:dur="650">
        <p14:flythrough/>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3524809" y="-56148"/>
            <a:ext cx="8310377" cy="2290618"/>
          </a:xfrm>
          <a:prstGeom prst="rect">
            <a:avLst/>
          </a:prstGeom>
          <a:noFill/>
        </p:spPr>
        <p:txBody>
          <a:bodyPr wrap="square" rtlCol="0" anchor="ctr" anchorCtr="0">
            <a:noAutofit/>
          </a:bodyPr>
          <a:lstStyle/>
          <a:p>
            <a:pPr algn="r">
              <a:lnSpc>
                <a:spcPct val="80000"/>
              </a:lnSpc>
              <a:spcAft>
                <a:spcPts val="1200"/>
              </a:spcAft>
            </a:pPr>
            <a:r>
              <a:rPr lang="en-US" sz="6000" b="1" dirty="0">
                <a:solidFill>
                  <a:srgbClr val="58595B"/>
                </a:solidFill>
                <a:latin typeface="DIN Condensed" panose="020B0606040000020204" pitchFamily="2" charset="0"/>
                <a:ea typeface="DIN Condensed Light" panose="020B0506040000020204" pitchFamily="34" charset="0"/>
              </a:rPr>
              <a:t>O</a:t>
            </a:r>
            <a:r>
              <a:rPr lang="en-US" sz="6000" b="1" baseline="-25000" dirty="0">
                <a:solidFill>
                  <a:srgbClr val="58595B"/>
                </a:solidFill>
                <a:latin typeface="DIN Condensed" panose="020B0606040000020204" pitchFamily="2" charset="0"/>
                <a:ea typeface="DIN Condensed Light" panose="020B0506040000020204" pitchFamily="34" charset="0"/>
              </a:rPr>
              <a:t>3</a:t>
            </a:r>
            <a:r>
              <a:rPr lang="en-US" sz="6000" b="1" dirty="0">
                <a:solidFill>
                  <a:srgbClr val="58595B"/>
                </a:solidFill>
                <a:latin typeface="DIN Condensed" panose="020B0606040000020204" pitchFamily="2" charset="0"/>
                <a:ea typeface="DIN Condensed Light" panose="020B0506040000020204" pitchFamily="34" charset="0"/>
              </a:rPr>
              <a:t> Sensor Hub 2.0</a:t>
            </a:r>
            <a:br>
              <a:rPr lang="en-US" sz="6000" b="1" dirty="0">
                <a:solidFill>
                  <a:srgbClr val="58595B"/>
                </a:solidFill>
                <a:latin typeface="DIN Condensed" panose="020B0606040000020204" pitchFamily="2" charset="0"/>
                <a:ea typeface="DIN Condensed Light" panose="020B0506040000020204" pitchFamily="34" charset="0"/>
              </a:rPr>
            </a:br>
            <a:r>
              <a:rPr lang="en-US" b="1" dirty="0" smtClean="0">
                <a:solidFill>
                  <a:srgbClr val="E31937"/>
                </a:solidFill>
                <a:latin typeface="DIN Condensed" panose="00000500000000000000" pitchFamily="2" charset="0"/>
              </a:rPr>
              <a:t>Technologies – What you get!</a:t>
            </a:r>
            <a:endParaRPr lang="en-US" b="1" dirty="0">
              <a:solidFill>
                <a:srgbClr val="E31937"/>
              </a:solidFill>
              <a:latin typeface="DIN Condensed" panose="00000500000000000000" pitchFamily="2" charset="0"/>
            </a:endParaRPr>
          </a:p>
        </p:txBody>
      </p:sp>
      <p:pic>
        <p:nvPicPr>
          <p:cNvPr id="3" name="Picture 2"/>
          <p:cNvPicPr>
            <a:picLocks noChangeAspect="1"/>
          </p:cNvPicPr>
          <p:nvPr/>
        </p:nvPicPr>
        <p:blipFill>
          <a:blip r:embed="rId3">
            <a:clrChange>
              <a:clrFrom>
                <a:srgbClr val="FEFEFE"/>
              </a:clrFrom>
              <a:clrTo>
                <a:srgbClr val="FEFEFE">
                  <a:alpha val="0"/>
                </a:srgbClr>
              </a:clrTo>
            </a:clrChange>
          </a:blip>
          <a:stretch>
            <a:fillRect/>
          </a:stretch>
        </p:blipFill>
        <p:spPr>
          <a:xfrm>
            <a:off x="10604499" y="5853778"/>
            <a:ext cx="1281624" cy="775436"/>
          </a:xfrm>
          <a:prstGeom prst="rect">
            <a:avLst/>
          </a:prstGeom>
        </p:spPr>
      </p:pic>
      <p:sp>
        <p:nvSpPr>
          <p:cNvPr id="4" name="TextBox 3"/>
          <p:cNvSpPr txBox="1"/>
          <p:nvPr/>
        </p:nvSpPr>
        <p:spPr>
          <a:xfrm>
            <a:off x="310872" y="2045653"/>
            <a:ext cx="5432201" cy="4157358"/>
          </a:xfrm>
          <a:prstGeom prst="rect">
            <a:avLst/>
          </a:prstGeom>
          <a:noFill/>
        </p:spPr>
        <p:txBody>
          <a:bodyPr wrap="square" rtlCol="0" anchor="t" anchorCtr="0">
            <a:noAutofit/>
          </a:bodyPr>
          <a:lstStyle/>
          <a:p>
            <a:pPr marL="285750" indent="-285750">
              <a:spcAft>
                <a:spcPts val="600"/>
              </a:spcAft>
              <a:buFont typeface="Arial" panose="020B0604020202020204" pitchFamily="34" charset="0"/>
              <a:buChar char="•"/>
            </a:pPr>
            <a:r>
              <a:rPr lang="en-US" sz="1600" b="1" spc="200" dirty="0" smtClean="0">
                <a:solidFill>
                  <a:srgbClr val="E31937"/>
                </a:solidFill>
                <a:latin typeface="DINPro-Black" panose="02000503030000020004" pitchFamily="50" charset="0"/>
                <a:cs typeface="Arial" panose="020B0604020202020204" pitchFamily="34" charset="0"/>
              </a:rPr>
              <a:t>SENSOR FUSION</a:t>
            </a:r>
            <a:r>
              <a:rPr lang="en-US" sz="1600" b="1" spc="200" dirty="0">
                <a:solidFill>
                  <a:srgbClr val="E31937"/>
                </a:solidFill>
                <a:latin typeface="DINPro-Black" panose="02000503030000020004" pitchFamily="50" charset="0"/>
                <a:cs typeface="Arial" panose="020B0604020202020204" pitchFamily="34" charset="0"/>
              </a:rPr>
              <a:t/>
            </a:r>
            <a:br>
              <a:rPr lang="en-US" sz="1600" b="1" spc="200" dirty="0">
                <a:solidFill>
                  <a:srgbClr val="E31937"/>
                </a:solidFill>
                <a:latin typeface="DINPro-Black" panose="02000503030000020004" pitchFamily="50" charset="0"/>
                <a:cs typeface="Arial" panose="020B0604020202020204" pitchFamily="34" charset="0"/>
              </a:rPr>
            </a:br>
            <a:r>
              <a:rPr lang="en-US" sz="1600" dirty="0" smtClean="0">
                <a:solidFill>
                  <a:srgbClr val="58595B"/>
                </a:solidFill>
                <a:latin typeface="DINPro" panose="020B0504020101020102" pitchFamily="34" charset="0"/>
                <a:cs typeface="Arial" panose="020B0604020202020204" pitchFamily="34" charset="0"/>
              </a:rPr>
              <a:t>Multiple sensors found in one package – all combined to understand the space environment. </a:t>
            </a:r>
          </a:p>
          <a:p>
            <a:pPr marL="285750" indent="-285750">
              <a:spcAft>
                <a:spcPts val="600"/>
              </a:spcAft>
              <a:buFont typeface="Arial" panose="020B0604020202020204" pitchFamily="34" charset="0"/>
              <a:buChar char="•"/>
            </a:pPr>
            <a:endParaRPr lang="en-US" sz="1200" b="1" spc="200" dirty="0" smtClean="0">
              <a:solidFill>
                <a:srgbClr val="E31937"/>
              </a:solidFill>
              <a:latin typeface="DINPro-Black" panose="02000503030000020004" pitchFamily="50" charset="0"/>
              <a:cs typeface="Arial" panose="020B0604020202020204" pitchFamily="34" charset="0"/>
            </a:endParaRPr>
          </a:p>
          <a:p>
            <a:pPr marL="285750" indent="-285750">
              <a:spcAft>
                <a:spcPts val="600"/>
              </a:spcAft>
              <a:buFont typeface="Arial" panose="020B0604020202020204" pitchFamily="34" charset="0"/>
              <a:buChar char="•"/>
            </a:pPr>
            <a:r>
              <a:rPr lang="en-US" sz="1600" b="1" spc="200" dirty="0" smtClean="0">
                <a:solidFill>
                  <a:srgbClr val="E31937"/>
                </a:solidFill>
                <a:latin typeface="DINPro-Black" panose="02000503030000020004" pitchFamily="50" charset="0"/>
                <a:cs typeface="Arial" panose="020B0604020202020204" pitchFamily="34" charset="0"/>
              </a:rPr>
              <a:t>DUAL-PORT ETHERNET</a:t>
            </a:r>
            <a:br>
              <a:rPr lang="en-US" sz="1600" b="1" spc="200" dirty="0" smtClean="0">
                <a:solidFill>
                  <a:srgbClr val="E31937"/>
                </a:solidFill>
                <a:latin typeface="DINPro-Black" panose="02000503030000020004" pitchFamily="50" charset="0"/>
                <a:cs typeface="Arial" panose="020B0604020202020204" pitchFamily="34" charset="0"/>
              </a:rPr>
            </a:br>
            <a:r>
              <a:rPr lang="en-US" sz="1600" dirty="0" smtClean="0">
                <a:solidFill>
                  <a:srgbClr val="58595B"/>
                </a:solidFill>
                <a:latin typeface="DINPro" panose="020B0504020101020102" pitchFamily="34" charset="0"/>
                <a:cs typeface="Arial" panose="020B0604020202020204" pitchFamily="34" charset="0"/>
              </a:rPr>
              <a:t>Easy installation, High-speed data transfer.</a:t>
            </a:r>
            <a:r>
              <a:rPr lang="en-US" sz="1600" spc="50" dirty="0" smtClean="0">
                <a:solidFill>
                  <a:srgbClr val="58595B"/>
                </a:solidFill>
                <a:latin typeface="DINPro" panose="020B0504020101020102" pitchFamily="34" charset="0"/>
                <a:cs typeface="Arial" panose="020B0604020202020204" pitchFamily="34" charset="0"/>
              </a:rPr>
              <a:t> </a:t>
            </a:r>
          </a:p>
          <a:p>
            <a:pPr>
              <a:spcAft>
                <a:spcPts val="600"/>
              </a:spcAft>
            </a:pPr>
            <a:endParaRPr lang="en-US" sz="1200" b="1" spc="200" dirty="0">
              <a:solidFill>
                <a:srgbClr val="E31937"/>
              </a:solidFill>
              <a:latin typeface="DINPro-Black" panose="02000503030000020004" pitchFamily="50" charset="0"/>
              <a:cs typeface="Arial" panose="020B0604020202020204" pitchFamily="34" charset="0"/>
            </a:endParaRPr>
          </a:p>
          <a:p>
            <a:pPr marL="285750" indent="-285750">
              <a:spcAft>
                <a:spcPts val="600"/>
              </a:spcAft>
              <a:buFont typeface="Arial" panose="020B0604020202020204" pitchFamily="34" charset="0"/>
              <a:buChar char="•"/>
            </a:pPr>
            <a:r>
              <a:rPr lang="en-US" sz="1600" b="1" spc="200" dirty="0" smtClean="0">
                <a:solidFill>
                  <a:srgbClr val="E31937"/>
                </a:solidFill>
                <a:latin typeface="DINPro-Black" panose="02000503030000020004" pitchFamily="50" charset="0"/>
                <a:cs typeface="Arial" panose="020B0604020202020204" pitchFamily="34" charset="0"/>
              </a:rPr>
              <a:t>PROVIDING DATA WHERE YOU WANT, WHEN YOU WANT</a:t>
            </a:r>
            <a:r>
              <a:rPr lang="en-US" sz="1600" b="1" spc="200" dirty="0">
                <a:solidFill>
                  <a:srgbClr val="E31937"/>
                </a:solidFill>
                <a:latin typeface="DINPro-Black" panose="02000503030000020004" pitchFamily="50" charset="0"/>
                <a:cs typeface="Arial" panose="020B0604020202020204" pitchFamily="34" charset="0"/>
              </a:rPr>
              <a:t/>
            </a:r>
            <a:br>
              <a:rPr lang="en-US" sz="1600" b="1" spc="200" dirty="0">
                <a:solidFill>
                  <a:srgbClr val="E31937"/>
                </a:solidFill>
                <a:latin typeface="DINPro-Black" panose="02000503030000020004" pitchFamily="50" charset="0"/>
                <a:cs typeface="Arial" panose="020B0604020202020204" pitchFamily="34" charset="0"/>
              </a:rPr>
            </a:br>
            <a:r>
              <a:rPr lang="en-US" sz="1600" dirty="0" smtClean="0">
                <a:solidFill>
                  <a:srgbClr val="58595B"/>
                </a:solidFill>
                <a:latin typeface="DINPro" panose="020B0504020101020102" pitchFamily="34" charset="0"/>
                <a:cs typeface="Arial" panose="020B0604020202020204" pitchFamily="34" charset="0"/>
              </a:rPr>
              <a:t>MQTT, BACnet, BTLE, REST API</a:t>
            </a:r>
          </a:p>
          <a:p>
            <a:pPr marL="285750" indent="-285750">
              <a:spcAft>
                <a:spcPts val="600"/>
              </a:spcAft>
              <a:buFont typeface="Arial" panose="020B0604020202020204" pitchFamily="34" charset="0"/>
              <a:buChar char="•"/>
            </a:pPr>
            <a:endParaRPr lang="en-US" sz="1200" spc="50" dirty="0">
              <a:solidFill>
                <a:srgbClr val="58595B"/>
              </a:solidFill>
              <a:latin typeface="DINPro" panose="020B0504020101020102" pitchFamily="34" charset="0"/>
              <a:cs typeface="Arial" panose="020B0604020202020204" pitchFamily="34" charset="0"/>
            </a:endParaRPr>
          </a:p>
          <a:p>
            <a:pPr marL="285750" indent="-285750">
              <a:spcAft>
                <a:spcPts val="600"/>
              </a:spcAft>
              <a:buFont typeface="Arial" panose="020B0604020202020204" pitchFamily="34" charset="0"/>
              <a:buChar char="•"/>
            </a:pPr>
            <a:r>
              <a:rPr lang="en-US" sz="1600" b="1" spc="200" dirty="0" smtClean="0">
                <a:solidFill>
                  <a:srgbClr val="E31937"/>
                </a:solidFill>
                <a:latin typeface="DINPro-Black" panose="02000503030000020004" pitchFamily="50" charset="0"/>
                <a:cs typeface="Arial" panose="020B0604020202020204" pitchFamily="34" charset="0"/>
              </a:rPr>
              <a:t>EMBEDDED METRICS</a:t>
            </a:r>
            <a:r>
              <a:rPr lang="en-US" sz="1600" b="1" spc="200" dirty="0">
                <a:solidFill>
                  <a:srgbClr val="E31937"/>
                </a:solidFill>
                <a:latin typeface="DINPro-Black" panose="02000503030000020004" pitchFamily="50" charset="0"/>
                <a:cs typeface="Arial" panose="020B0604020202020204" pitchFamily="34" charset="0"/>
              </a:rPr>
              <a:t/>
            </a:r>
            <a:br>
              <a:rPr lang="en-US" sz="1600" b="1" spc="200" dirty="0">
                <a:solidFill>
                  <a:srgbClr val="E31937"/>
                </a:solidFill>
                <a:latin typeface="DINPro-Black" panose="02000503030000020004" pitchFamily="50" charset="0"/>
                <a:cs typeface="Arial" panose="020B0604020202020204" pitchFamily="34" charset="0"/>
              </a:rPr>
            </a:br>
            <a:r>
              <a:rPr lang="en-US" sz="1600" dirty="0" smtClean="0">
                <a:solidFill>
                  <a:srgbClr val="58595B"/>
                </a:solidFill>
                <a:latin typeface="DINPro" panose="020B0504020101020102" pitchFamily="34" charset="0"/>
                <a:cs typeface="Arial" panose="020B0604020202020204" pitchFamily="34" charset="0"/>
              </a:rPr>
              <a:t>Onboard algorithms used to help identify the operation, functionality, and reliability of the device.</a:t>
            </a:r>
          </a:p>
          <a:p>
            <a:pPr marL="285750" indent="-285750">
              <a:spcAft>
                <a:spcPts val="600"/>
              </a:spcAft>
              <a:buFont typeface="Arial" panose="020B0604020202020204" pitchFamily="34" charset="0"/>
              <a:buChar char="•"/>
            </a:pPr>
            <a:endParaRPr lang="en-US" sz="1200" spc="50" dirty="0" smtClean="0">
              <a:solidFill>
                <a:srgbClr val="58595B"/>
              </a:solidFill>
              <a:latin typeface="DINPro" panose="020B0504020101020102" pitchFamily="34" charset="0"/>
              <a:cs typeface="Arial" panose="020B0604020202020204" pitchFamily="34" charset="0"/>
            </a:endParaRPr>
          </a:p>
        </p:txBody>
      </p:sp>
      <p:sp>
        <p:nvSpPr>
          <p:cNvPr id="5" name="TextBox 4"/>
          <p:cNvSpPr txBox="1"/>
          <p:nvPr/>
        </p:nvSpPr>
        <p:spPr>
          <a:xfrm>
            <a:off x="310872" y="1640526"/>
            <a:ext cx="10071377" cy="535170"/>
          </a:xfrm>
          <a:prstGeom prst="rect">
            <a:avLst/>
          </a:prstGeom>
          <a:noFill/>
        </p:spPr>
        <p:txBody>
          <a:bodyPr wrap="square" rtlCol="0" anchor="t" anchorCtr="0">
            <a:noAutofit/>
          </a:bodyPr>
          <a:lstStyle/>
          <a:p>
            <a:pPr>
              <a:lnSpc>
                <a:spcPct val="80000"/>
              </a:lnSpc>
              <a:spcAft>
                <a:spcPts val="1200"/>
              </a:spcAft>
            </a:pPr>
            <a:r>
              <a:rPr lang="en-US" sz="1600" b="1" spc="50" dirty="0" smtClean="0">
                <a:solidFill>
                  <a:srgbClr val="58595B"/>
                </a:solidFill>
                <a:latin typeface="DINPro" panose="020B0504020101020102" pitchFamily="34" charset="0"/>
                <a:cs typeface="Arial" panose="020B0604020202020204" pitchFamily="34" charset="0"/>
              </a:rPr>
              <a:t>     </a:t>
            </a:r>
            <a:r>
              <a:rPr lang="en-US" sz="1400" b="1" spc="50" dirty="0" smtClean="0">
                <a:solidFill>
                  <a:schemeClr val="bg1">
                    <a:lumMod val="65000"/>
                  </a:schemeClr>
                </a:solidFill>
                <a:latin typeface="DINPro" panose="020B0504020101020102" pitchFamily="34" charset="0"/>
                <a:cs typeface="Arial" panose="020B0604020202020204" pitchFamily="34" charset="0"/>
              </a:rPr>
              <a:t>CONVERGING TECHNOLOGIES</a:t>
            </a:r>
          </a:p>
        </p:txBody>
      </p:sp>
      <p:cxnSp>
        <p:nvCxnSpPr>
          <p:cNvPr id="6" name="Straight Connector 5"/>
          <p:cNvCxnSpPr/>
          <p:nvPr/>
        </p:nvCxnSpPr>
        <p:spPr>
          <a:xfrm>
            <a:off x="721411" y="1936686"/>
            <a:ext cx="109728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833144" y="2045653"/>
            <a:ext cx="5735925" cy="3133765"/>
          </a:xfrm>
          <a:prstGeom prst="rect">
            <a:avLst/>
          </a:prstGeom>
          <a:noFill/>
        </p:spPr>
        <p:txBody>
          <a:bodyPr wrap="square" rtlCol="0" anchor="t" anchorCtr="0">
            <a:noAutofit/>
          </a:bodyPr>
          <a:lstStyle/>
          <a:p>
            <a:pPr marL="285750" indent="-285750">
              <a:spcAft>
                <a:spcPts val="600"/>
              </a:spcAft>
              <a:buFont typeface="Arial" panose="020B0604020202020204" pitchFamily="34" charset="0"/>
              <a:buChar char="•"/>
            </a:pPr>
            <a:r>
              <a:rPr lang="en-US" sz="1600" b="1" spc="200" dirty="0" smtClean="0">
                <a:solidFill>
                  <a:srgbClr val="E31937"/>
                </a:solidFill>
                <a:latin typeface="DINPro-Black" panose="02000503030000020004" pitchFamily="50" charset="0"/>
                <a:cs typeface="Arial" panose="020B0604020202020204" pitchFamily="34" charset="0"/>
              </a:rPr>
              <a:t>03 APP</a:t>
            </a:r>
            <a:r>
              <a:rPr lang="en-US" sz="1600" b="1" spc="200" dirty="0">
                <a:solidFill>
                  <a:srgbClr val="E31937"/>
                </a:solidFill>
                <a:latin typeface="DINPro-Black" panose="02000503030000020004" pitchFamily="50" charset="0"/>
                <a:cs typeface="Arial" panose="020B0604020202020204" pitchFamily="34" charset="0"/>
              </a:rPr>
              <a:t/>
            </a:r>
            <a:br>
              <a:rPr lang="en-US" sz="1600" b="1" spc="200" dirty="0">
                <a:solidFill>
                  <a:srgbClr val="E31937"/>
                </a:solidFill>
                <a:latin typeface="DINPro-Black" panose="02000503030000020004" pitchFamily="50" charset="0"/>
                <a:cs typeface="Arial" panose="020B0604020202020204" pitchFamily="34" charset="0"/>
              </a:rPr>
            </a:br>
            <a:r>
              <a:rPr lang="en-US" sz="1600" dirty="0">
                <a:solidFill>
                  <a:srgbClr val="58595B"/>
                </a:solidFill>
                <a:latin typeface="DINPro" panose="020B0504020101020102" pitchFamily="34" charset="0"/>
                <a:cs typeface="Arial" panose="020B0604020202020204" pitchFamily="34" charset="0"/>
              </a:rPr>
              <a:t>An app for both mobile and web-based platforms – your gateway to O3 Control. </a:t>
            </a:r>
          </a:p>
          <a:p>
            <a:pPr>
              <a:spcAft>
                <a:spcPts val="600"/>
              </a:spcAft>
            </a:pPr>
            <a:endParaRPr lang="en-US" sz="1200" b="1" spc="200" dirty="0">
              <a:solidFill>
                <a:srgbClr val="E31937"/>
              </a:solidFill>
              <a:latin typeface="DINPro-Black" panose="02000503030000020004" pitchFamily="50" charset="0"/>
              <a:cs typeface="Arial" panose="020B0604020202020204" pitchFamily="34" charset="0"/>
            </a:endParaRPr>
          </a:p>
          <a:p>
            <a:pPr marL="285750" indent="-285750">
              <a:spcAft>
                <a:spcPts val="600"/>
              </a:spcAft>
              <a:buFont typeface="Arial" panose="020B0604020202020204" pitchFamily="34" charset="0"/>
              <a:buChar char="•"/>
            </a:pPr>
            <a:r>
              <a:rPr lang="en-US" sz="1600" b="1" spc="200" dirty="0" smtClean="0">
                <a:solidFill>
                  <a:srgbClr val="E31937"/>
                </a:solidFill>
                <a:latin typeface="DINPro-Black" panose="02000503030000020004" pitchFamily="50" charset="0"/>
                <a:cs typeface="Arial" panose="020B0604020202020204" pitchFamily="34" charset="0"/>
              </a:rPr>
              <a:t>TWO UNIVERSAL I/O</a:t>
            </a:r>
            <a:br>
              <a:rPr lang="en-US" sz="1600" b="1" spc="200" dirty="0" smtClean="0">
                <a:solidFill>
                  <a:srgbClr val="E31937"/>
                </a:solidFill>
                <a:latin typeface="DINPro-Black" panose="02000503030000020004" pitchFamily="50" charset="0"/>
                <a:cs typeface="Arial" panose="020B0604020202020204" pitchFamily="34" charset="0"/>
              </a:rPr>
            </a:br>
            <a:r>
              <a:rPr lang="en-US" sz="1600" dirty="0" smtClean="0">
                <a:solidFill>
                  <a:srgbClr val="58595B"/>
                </a:solidFill>
                <a:latin typeface="DINPro" panose="020B0504020101020102" pitchFamily="34" charset="0"/>
                <a:cs typeface="Arial" panose="020B0604020202020204" pitchFamily="34" charset="0"/>
              </a:rPr>
              <a:t>Two universal inputs and outputs provide rudimentary control straight from the Hub. </a:t>
            </a:r>
          </a:p>
          <a:p>
            <a:pPr marL="285750" indent="-285750">
              <a:spcAft>
                <a:spcPts val="600"/>
              </a:spcAft>
              <a:buFont typeface="Arial" panose="020B0604020202020204" pitchFamily="34" charset="0"/>
              <a:buChar char="•"/>
            </a:pPr>
            <a:endParaRPr lang="en-US" sz="1200" spc="50" dirty="0">
              <a:solidFill>
                <a:srgbClr val="58595B"/>
              </a:solidFill>
              <a:latin typeface="DINPro" panose="020B0504020101020102" pitchFamily="34" charset="0"/>
              <a:cs typeface="Arial" panose="020B0604020202020204" pitchFamily="34" charset="0"/>
            </a:endParaRPr>
          </a:p>
          <a:p>
            <a:pPr marL="285750" indent="-285750">
              <a:spcAft>
                <a:spcPts val="600"/>
              </a:spcAft>
              <a:buFont typeface="Arial" panose="020B0604020202020204" pitchFamily="34" charset="0"/>
              <a:buChar char="•"/>
            </a:pPr>
            <a:r>
              <a:rPr lang="en-US" sz="1600" b="1" spc="200" dirty="0" smtClean="0">
                <a:solidFill>
                  <a:srgbClr val="E31937"/>
                </a:solidFill>
                <a:latin typeface="DINPro-Black" panose="02000503030000020004" pitchFamily="50" charset="0"/>
                <a:cs typeface="Arial" panose="020B0604020202020204" pitchFamily="34" charset="0"/>
              </a:rPr>
              <a:t>ONBOARD USER FEEDBACK</a:t>
            </a:r>
            <a:br>
              <a:rPr lang="en-US" sz="1600" b="1" spc="200" dirty="0" smtClean="0">
                <a:solidFill>
                  <a:srgbClr val="E31937"/>
                </a:solidFill>
                <a:latin typeface="DINPro-Black" panose="02000503030000020004" pitchFamily="50" charset="0"/>
                <a:cs typeface="Arial" panose="020B0604020202020204" pitchFamily="34" charset="0"/>
              </a:rPr>
            </a:br>
            <a:r>
              <a:rPr lang="en-US" sz="1600" dirty="0" smtClean="0">
                <a:solidFill>
                  <a:srgbClr val="58595B"/>
                </a:solidFill>
                <a:latin typeface="DINPro" panose="020B0504020101020102" pitchFamily="34" charset="0"/>
                <a:cs typeface="Arial" panose="020B0604020202020204" pitchFamily="34" charset="0"/>
              </a:rPr>
              <a:t>Our LED ring and audio outputs provide immediate user feedback to environment changing conditions. </a:t>
            </a:r>
          </a:p>
          <a:p>
            <a:pPr>
              <a:spcAft>
                <a:spcPts val="600"/>
              </a:spcAft>
            </a:pPr>
            <a:endParaRPr lang="en-US" sz="1600" dirty="0" smtClean="0">
              <a:solidFill>
                <a:srgbClr val="58595B"/>
              </a:solidFill>
              <a:latin typeface="DINPro" panose="020B0504020101020102" pitchFamily="34" charset="0"/>
              <a:cs typeface="Arial" panose="020B0604020202020204" pitchFamily="34" charset="0"/>
            </a:endParaRPr>
          </a:p>
        </p:txBody>
      </p:sp>
      <p:sp>
        <p:nvSpPr>
          <p:cNvPr id="8" name="TextBox 7"/>
          <p:cNvSpPr txBox="1"/>
          <p:nvPr/>
        </p:nvSpPr>
        <p:spPr>
          <a:xfrm>
            <a:off x="5833144" y="5179418"/>
            <a:ext cx="4706488" cy="1504039"/>
          </a:xfrm>
          <a:prstGeom prst="rect">
            <a:avLst/>
          </a:prstGeom>
          <a:noFill/>
        </p:spPr>
        <p:txBody>
          <a:bodyPr wrap="square" rtlCol="0" anchor="t" anchorCtr="0">
            <a:noAutofit/>
          </a:bodyPr>
          <a:lstStyle/>
          <a:p>
            <a:pPr marL="285750" indent="-285750">
              <a:spcAft>
                <a:spcPts val="600"/>
              </a:spcAft>
              <a:buFont typeface="Arial" panose="020B0604020202020204" pitchFamily="34" charset="0"/>
              <a:buChar char="•"/>
            </a:pPr>
            <a:r>
              <a:rPr lang="en-US" sz="1600" b="1" spc="200" dirty="0">
                <a:solidFill>
                  <a:srgbClr val="E31937"/>
                </a:solidFill>
                <a:latin typeface="DINPro-Black" panose="02000503030000020004" pitchFamily="50" charset="0"/>
                <a:cs typeface="Arial" panose="020B0604020202020204" pitchFamily="34" charset="0"/>
              </a:rPr>
              <a:t>THERMAL LOAD REPORTING</a:t>
            </a:r>
            <a:br>
              <a:rPr lang="en-US" sz="1600" b="1" spc="200" dirty="0">
                <a:solidFill>
                  <a:srgbClr val="E31937"/>
                </a:solidFill>
                <a:latin typeface="DINPro-Black" panose="02000503030000020004" pitchFamily="50" charset="0"/>
                <a:cs typeface="Arial" panose="020B0604020202020204" pitchFamily="34" charset="0"/>
              </a:rPr>
            </a:br>
            <a:r>
              <a:rPr lang="en-US" sz="1600" dirty="0">
                <a:solidFill>
                  <a:srgbClr val="58595B"/>
                </a:solidFill>
                <a:latin typeface="DINPro" panose="020B0504020101020102" pitchFamily="34" charset="0"/>
                <a:cs typeface="Arial" panose="020B0604020202020204" pitchFamily="34" charset="0"/>
              </a:rPr>
              <a:t>Identify and report human load changes in real time.</a:t>
            </a:r>
            <a:endParaRPr lang="en-US" sz="1600" spc="50" dirty="0">
              <a:solidFill>
                <a:srgbClr val="58595B"/>
              </a:solidFill>
              <a:latin typeface="DINPro" panose="020B0504020101020102" pitchFamily="34" charset="0"/>
              <a:cs typeface="Arial" panose="020B0604020202020204" pitchFamily="34" charset="0"/>
            </a:endParaRPr>
          </a:p>
          <a:p>
            <a:pPr>
              <a:spcAft>
                <a:spcPts val="600"/>
              </a:spcAft>
            </a:pPr>
            <a:endParaRPr lang="en-US" sz="1600" spc="50" dirty="0" smtClean="0">
              <a:solidFill>
                <a:srgbClr val="58595B"/>
              </a:solidFill>
              <a:latin typeface="DINPro" panose="020B0504020101020102" pitchFamily="34" charset="0"/>
              <a:cs typeface="Arial" panose="020B0604020202020204" pitchFamily="34" charset="0"/>
            </a:endParaRPr>
          </a:p>
        </p:txBody>
      </p:sp>
    </p:spTree>
    <p:extLst>
      <p:ext uri="{BB962C8B-B14F-4D97-AF65-F5344CB8AC3E}">
        <p14:creationId xmlns:p14="http://schemas.microsoft.com/office/powerpoint/2010/main" val="32495731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3524809" y="-56148"/>
            <a:ext cx="8310377" cy="2290618"/>
          </a:xfrm>
          <a:prstGeom prst="rect">
            <a:avLst/>
          </a:prstGeom>
          <a:noFill/>
        </p:spPr>
        <p:txBody>
          <a:bodyPr wrap="square" rtlCol="0" anchor="ctr" anchorCtr="0">
            <a:noAutofit/>
          </a:bodyPr>
          <a:lstStyle/>
          <a:p>
            <a:pPr algn="r">
              <a:lnSpc>
                <a:spcPct val="80000"/>
              </a:lnSpc>
              <a:spcAft>
                <a:spcPts val="1200"/>
              </a:spcAft>
            </a:pPr>
            <a:r>
              <a:rPr lang="en-US" sz="6000" b="1" dirty="0">
                <a:solidFill>
                  <a:srgbClr val="58595B"/>
                </a:solidFill>
                <a:latin typeface="DIN Condensed" panose="020B0606040000020204" pitchFamily="2" charset="0"/>
                <a:ea typeface="DIN Condensed Light" panose="020B0506040000020204" pitchFamily="34" charset="0"/>
              </a:rPr>
              <a:t>O</a:t>
            </a:r>
            <a:r>
              <a:rPr lang="en-US" sz="6000" b="1" baseline="-25000" dirty="0">
                <a:solidFill>
                  <a:srgbClr val="58595B"/>
                </a:solidFill>
                <a:latin typeface="DIN Condensed" panose="020B0606040000020204" pitchFamily="2" charset="0"/>
                <a:ea typeface="DIN Condensed Light" panose="020B0506040000020204" pitchFamily="34" charset="0"/>
              </a:rPr>
              <a:t>3</a:t>
            </a:r>
            <a:r>
              <a:rPr lang="en-US" sz="6000" b="1" dirty="0">
                <a:solidFill>
                  <a:srgbClr val="58595B"/>
                </a:solidFill>
                <a:latin typeface="DIN Condensed" panose="020B0606040000020204" pitchFamily="2" charset="0"/>
                <a:ea typeface="DIN Condensed Light" panose="020B0506040000020204" pitchFamily="34" charset="0"/>
              </a:rPr>
              <a:t> Sensor Hub 2.0</a:t>
            </a:r>
            <a:br>
              <a:rPr lang="en-US" sz="6000" b="1" dirty="0">
                <a:solidFill>
                  <a:srgbClr val="58595B"/>
                </a:solidFill>
                <a:latin typeface="DIN Condensed" panose="020B0606040000020204" pitchFamily="2" charset="0"/>
                <a:ea typeface="DIN Condensed Light" panose="020B0506040000020204" pitchFamily="34" charset="0"/>
              </a:rPr>
            </a:br>
            <a:r>
              <a:rPr lang="en-US" b="1" dirty="0" smtClean="0">
                <a:solidFill>
                  <a:srgbClr val="E31937"/>
                </a:solidFill>
                <a:latin typeface="DIN Condensed" panose="00000500000000000000" pitchFamily="2" charset="0"/>
              </a:rPr>
              <a:t>Technologies – Don’t forget…</a:t>
            </a:r>
            <a:endParaRPr lang="en-US" b="1" dirty="0">
              <a:solidFill>
                <a:srgbClr val="E31937"/>
              </a:solidFill>
              <a:latin typeface="DIN Condensed" panose="00000500000000000000" pitchFamily="2" charset="0"/>
            </a:endParaRPr>
          </a:p>
        </p:txBody>
      </p:sp>
      <p:pic>
        <p:nvPicPr>
          <p:cNvPr id="3" name="Picture 2"/>
          <p:cNvPicPr>
            <a:picLocks noChangeAspect="1"/>
          </p:cNvPicPr>
          <p:nvPr/>
        </p:nvPicPr>
        <p:blipFill>
          <a:blip r:embed="rId3">
            <a:clrChange>
              <a:clrFrom>
                <a:srgbClr val="FEFEFE"/>
              </a:clrFrom>
              <a:clrTo>
                <a:srgbClr val="FEFEFE">
                  <a:alpha val="0"/>
                </a:srgbClr>
              </a:clrTo>
            </a:clrChange>
          </a:blip>
          <a:stretch>
            <a:fillRect/>
          </a:stretch>
        </p:blipFill>
        <p:spPr>
          <a:xfrm>
            <a:off x="10604499" y="5853778"/>
            <a:ext cx="1281624" cy="775436"/>
          </a:xfrm>
          <a:prstGeom prst="rect">
            <a:avLst/>
          </a:prstGeom>
        </p:spPr>
      </p:pic>
      <p:sp>
        <p:nvSpPr>
          <p:cNvPr id="4" name="TextBox 3"/>
          <p:cNvSpPr txBox="1"/>
          <p:nvPr/>
        </p:nvSpPr>
        <p:spPr>
          <a:xfrm>
            <a:off x="310872" y="2249028"/>
            <a:ext cx="5508487" cy="4597896"/>
          </a:xfrm>
          <a:prstGeom prst="rect">
            <a:avLst/>
          </a:prstGeom>
          <a:noFill/>
        </p:spPr>
        <p:txBody>
          <a:bodyPr wrap="square" rtlCol="0" anchor="t" anchorCtr="0">
            <a:noAutofit/>
          </a:bodyPr>
          <a:lstStyle/>
          <a:p>
            <a:pPr marL="285750" indent="-285750">
              <a:spcAft>
                <a:spcPts val="600"/>
              </a:spcAft>
              <a:buFont typeface="Arial" panose="020B0604020202020204" pitchFamily="34" charset="0"/>
              <a:buChar char="•"/>
            </a:pPr>
            <a:r>
              <a:rPr lang="en-US" sz="1600" b="1" spc="200" dirty="0" smtClean="0">
                <a:solidFill>
                  <a:srgbClr val="E31937"/>
                </a:solidFill>
                <a:latin typeface="DINPro-Black" panose="02000503030000020004" pitchFamily="50" charset="0"/>
                <a:cs typeface="Arial" panose="020B0604020202020204" pitchFamily="34" charset="0"/>
              </a:rPr>
              <a:t>CLOUD CONNECTIVITY</a:t>
            </a:r>
            <a:br>
              <a:rPr lang="en-US" sz="1600" b="1" spc="200" dirty="0" smtClean="0">
                <a:solidFill>
                  <a:srgbClr val="E31937"/>
                </a:solidFill>
                <a:latin typeface="DINPro-Black" panose="02000503030000020004" pitchFamily="50" charset="0"/>
                <a:cs typeface="Arial" panose="020B0604020202020204" pitchFamily="34" charset="0"/>
              </a:rPr>
            </a:br>
            <a:r>
              <a:rPr lang="en-US" sz="1600" dirty="0" smtClean="0">
                <a:solidFill>
                  <a:srgbClr val="58595B"/>
                </a:solidFill>
                <a:latin typeface="DINPro" panose="020B0504020101020102" pitchFamily="34" charset="0"/>
                <a:cs typeface="Arial" panose="020B0604020202020204" pitchFamily="34" charset="0"/>
              </a:rPr>
              <a:t>Access O3 Hubs anytime</a:t>
            </a:r>
            <a:r>
              <a:rPr lang="en-US" sz="1600" dirty="0">
                <a:solidFill>
                  <a:srgbClr val="58595B"/>
                </a:solidFill>
                <a:latin typeface="DINPro" panose="020B0504020101020102" pitchFamily="34" charset="0"/>
                <a:cs typeface="Arial" panose="020B0604020202020204" pitchFamily="34" charset="0"/>
              </a:rPr>
              <a:t>, anywhere. </a:t>
            </a:r>
          </a:p>
          <a:p>
            <a:pPr marL="285750" indent="-285750">
              <a:spcAft>
                <a:spcPts val="600"/>
              </a:spcAft>
              <a:buFont typeface="Arial" panose="020B0604020202020204" pitchFamily="34" charset="0"/>
              <a:buChar char="•"/>
            </a:pPr>
            <a:endParaRPr lang="en-US" sz="1200" b="1" spc="200" dirty="0" smtClean="0">
              <a:solidFill>
                <a:srgbClr val="E31937"/>
              </a:solidFill>
              <a:latin typeface="DINPro-Black" panose="02000503030000020004" pitchFamily="50" charset="0"/>
              <a:cs typeface="Arial" panose="020B0604020202020204" pitchFamily="34" charset="0"/>
            </a:endParaRPr>
          </a:p>
          <a:p>
            <a:pPr marL="285750" indent="-285750">
              <a:spcAft>
                <a:spcPts val="600"/>
              </a:spcAft>
              <a:buFont typeface="Arial" panose="020B0604020202020204" pitchFamily="34" charset="0"/>
              <a:buChar char="•"/>
            </a:pPr>
            <a:r>
              <a:rPr lang="en-US" sz="1600" b="1" spc="200" dirty="0" smtClean="0">
                <a:solidFill>
                  <a:srgbClr val="E31937"/>
                </a:solidFill>
                <a:latin typeface="DINPro-Black" panose="02000503030000020004" pitchFamily="50" charset="0"/>
                <a:cs typeface="Arial" panose="020B0604020202020204" pitchFamily="34" charset="0"/>
              </a:rPr>
              <a:t>SECURITY &amp; USER PERMISSIONS</a:t>
            </a:r>
            <a:r>
              <a:rPr lang="en-US" sz="1600" b="1" spc="200" dirty="0">
                <a:solidFill>
                  <a:srgbClr val="E31937"/>
                </a:solidFill>
                <a:latin typeface="DINPro-Black" panose="02000503030000020004" pitchFamily="50" charset="0"/>
                <a:cs typeface="Arial" panose="020B0604020202020204" pitchFamily="34" charset="0"/>
              </a:rPr>
              <a:t/>
            </a:r>
            <a:br>
              <a:rPr lang="en-US" sz="1600" b="1" spc="200" dirty="0">
                <a:solidFill>
                  <a:srgbClr val="E31937"/>
                </a:solidFill>
                <a:latin typeface="DINPro-Black" panose="02000503030000020004" pitchFamily="50" charset="0"/>
                <a:cs typeface="Arial" panose="020B0604020202020204" pitchFamily="34" charset="0"/>
              </a:rPr>
            </a:br>
            <a:r>
              <a:rPr lang="en-US" sz="1600" dirty="0" smtClean="0">
                <a:solidFill>
                  <a:srgbClr val="58595B"/>
                </a:solidFill>
                <a:latin typeface="DINPro" panose="020B0504020101020102" pitchFamily="34" charset="0"/>
                <a:cs typeface="Arial" panose="020B0604020202020204" pitchFamily="34" charset="0"/>
              </a:rPr>
              <a:t>IoT-based security practices and configurable user permissions ensures your building is safe and secure. </a:t>
            </a:r>
          </a:p>
          <a:p>
            <a:pPr marL="285750" indent="-285750">
              <a:spcAft>
                <a:spcPts val="600"/>
              </a:spcAft>
              <a:buFont typeface="Arial" panose="020B0604020202020204" pitchFamily="34" charset="0"/>
              <a:buChar char="•"/>
            </a:pPr>
            <a:endParaRPr lang="en-US" sz="1200" b="1" spc="200" dirty="0" smtClean="0">
              <a:solidFill>
                <a:srgbClr val="E31937"/>
              </a:solidFill>
              <a:latin typeface="DINPro-Black" panose="02000503030000020004" pitchFamily="50" charset="0"/>
              <a:cs typeface="Arial" panose="020B0604020202020204" pitchFamily="34" charset="0"/>
            </a:endParaRPr>
          </a:p>
          <a:p>
            <a:pPr marL="285750" indent="-285750">
              <a:spcAft>
                <a:spcPts val="600"/>
              </a:spcAft>
              <a:buFont typeface="Arial" panose="020B0604020202020204" pitchFamily="34" charset="0"/>
              <a:buChar char="•"/>
            </a:pPr>
            <a:r>
              <a:rPr lang="en-US" sz="1600" b="1" spc="200" dirty="0" smtClean="0">
                <a:solidFill>
                  <a:srgbClr val="E31937"/>
                </a:solidFill>
                <a:latin typeface="DINPro-Black" panose="02000503030000020004" pitchFamily="50" charset="0"/>
                <a:cs typeface="Arial" panose="020B0604020202020204" pitchFamily="34" charset="0"/>
              </a:rPr>
              <a:t>SIMPLE LOCATION SERVICES</a:t>
            </a:r>
            <a:br>
              <a:rPr lang="en-US" sz="1600" b="1" spc="200" dirty="0" smtClean="0">
                <a:solidFill>
                  <a:srgbClr val="E31937"/>
                </a:solidFill>
                <a:latin typeface="DINPro-Black" panose="02000503030000020004" pitchFamily="50" charset="0"/>
                <a:cs typeface="Arial" panose="020B0604020202020204" pitchFamily="34" charset="0"/>
              </a:rPr>
            </a:br>
            <a:r>
              <a:rPr lang="en-US" sz="1600" dirty="0" smtClean="0">
                <a:solidFill>
                  <a:srgbClr val="58595B"/>
                </a:solidFill>
                <a:latin typeface="DINPro" panose="020B0504020101020102" pitchFamily="34" charset="0"/>
                <a:cs typeface="Arial" panose="020B0604020202020204" pitchFamily="34" charset="0"/>
              </a:rPr>
              <a:t>Places the display/thermostat in the hands of the occupants. </a:t>
            </a:r>
          </a:p>
          <a:p>
            <a:pPr>
              <a:spcAft>
                <a:spcPts val="600"/>
              </a:spcAft>
            </a:pPr>
            <a:endParaRPr lang="en-US" sz="1200" b="1" spc="200" dirty="0">
              <a:solidFill>
                <a:srgbClr val="E31937"/>
              </a:solidFill>
              <a:latin typeface="DINPro-Black" panose="02000503030000020004" pitchFamily="50" charset="0"/>
              <a:cs typeface="Arial" panose="020B0604020202020204" pitchFamily="34" charset="0"/>
            </a:endParaRPr>
          </a:p>
          <a:p>
            <a:pPr marL="285750" indent="-285750">
              <a:spcAft>
                <a:spcPts val="600"/>
              </a:spcAft>
              <a:buFont typeface="Arial" panose="020B0604020202020204" pitchFamily="34" charset="0"/>
              <a:buChar char="•"/>
            </a:pPr>
            <a:r>
              <a:rPr lang="en-US" sz="1600" b="1" spc="200" dirty="0" smtClean="0">
                <a:solidFill>
                  <a:srgbClr val="E31937"/>
                </a:solidFill>
                <a:latin typeface="DINPro-Black" panose="02000503030000020004" pitchFamily="50" charset="0"/>
                <a:cs typeface="Arial" panose="020B0604020202020204" pitchFamily="34" charset="0"/>
              </a:rPr>
              <a:t>VARIABLE INSTALLATION HEIGHT LOCATIONS</a:t>
            </a:r>
            <a:r>
              <a:rPr lang="en-US" sz="1600" b="1" spc="200" dirty="0">
                <a:solidFill>
                  <a:srgbClr val="E31937"/>
                </a:solidFill>
                <a:latin typeface="DINPro-Black" panose="02000503030000020004" pitchFamily="50" charset="0"/>
                <a:cs typeface="Arial" panose="020B0604020202020204" pitchFamily="34" charset="0"/>
              </a:rPr>
              <a:t/>
            </a:r>
            <a:br>
              <a:rPr lang="en-US" sz="1600" b="1" spc="200" dirty="0">
                <a:solidFill>
                  <a:srgbClr val="E31937"/>
                </a:solidFill>
                <a:latin typeface="DINPro-Black" panose="02000503030000020004" pitchFamily="50" charset="0"/>
                <a:cs typeface="Arial" panose="020B0604020202020204" pitchFamily="34" charset="0"/>
              </a:rPr>
            </a:br>
            <a:r>
              <a:rPr lang="en-US" sz="1600" dirty="0" smtClean="0">
                <a:solidFill>
                  <a:srgbClr val="58595B"/>
                </a:solidFill>
                <a:latin typeface="DINPro" panose="020B0504020101020102" pitchFamily="34" charset="0"/>
                <a:cs typeface="Arial" panose="020B0604020202020204" pitchFamily="34" charset="0"/>
              </a:rPr>
              <a:t>With a variable mounting height of </a:t>
            </a:r>
            <a:r>
              <a:rPr lang="en-US" sz="1600" dirty="0">
                <a:solidFill>
                  <a:srgbClr val="58595B"/>
                </a:solidFill>
                <a:latin typeface="DINPro" panose="020B0504020101020102" pitchFamily="34" charset="0"/>
                <a:cs typeface="Arial" panose="020B0604020202020204" pitchFamily="34" charset="0"/>
              </a:rPr>
              <a:t>8</a:t>
            </a:r>
            <a:r>
              <a:rPr lang="en-US" sz="1600" dirty="0" smtClean="0">
                <a:solidFill>
                  <a:srgbClr val="58595B"/>
                </a:solidFill>
                <a:latin typeface="DINPro" panose="020B0504020101020102" pitchFamily="34" charset="0"/>
                <a:cs typeface="Arial" panose="020B0604020202020204" pitchFamily="34" charset="0"/>
              </a:rPr>
              <a:t>-15ft the O3 Sensor Hub can be installed in 94% of commercial rooms worldwide. </a:t>
            </a:r>
          </a:p>
        </p:txBody>
      </p:sp>
      <p:sp>
        <p:nvSpPr>
          <p:cNvPr id="10" name="Rectangle 9"/>
          <p:cNvSpPr/>
          <p:nvPr/>
        </p:nvSpPr>
        <p:spPr>
          <a:xfrm>
            <a:off x="7237708" y="6338807"/>
            <a:ext cx="3037668" cy="2904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4"/>
          <p:cNvGrpSpPr/>
          <p:nvPr/>
        </p:nvGrpSpPr>
        <p:grpSpPr>
          <a:xfrm>
            <a:off x="5819359" y="2249028"/>
            <a:ext cx="5735925" cy="4434429"/>
            <a:chOff x="6150198" y="2249028"/>
            <a:chExt cx="5735925" cy="4434429"/>
          </a:xfrm>
        </p:grpSpPr>
        <p:sp>
          <p:nvSpPr>
            <p:cNvPr id="6" name="TextBox 5"/>
            <p:cNvSpPr txBox="1"/>
            <p:nvPr/>
          </p:nvSpPr>
          <p:spPr>
            <a:xfrm>
              <a:off x="6150198" y="2249028"/>
              <a:ext cx="5735925" cy="2775218"/>
            </a:xfrm>
            <a:prstGeom prst="rect">
              <a:avLst/>
            </a:prstGeom>
            <a:noFill/>
          </p:spPr>
          <p:txBody>
            <a:bodyPr wrap="square" rtlCol="0" anchor="t" anchorCtr="0">
              <a:noAutofit/>
            </a:bodyPr>
            <a:lstStyle/>
            <a:p>
              <a:pPr marL="285750" indent="-285750">
                <a:spcAft>
                  <a:spcPts val="600"/>
                </a:spcAft>
                <a:buFont typeface="Arial" panose="020B0604020202020204" pitchFamily="34" charset="0"/>
                <a:buChar char="•"/>
              </a:pPr>
              <a:r>
                <a:rPr lang="en-US" sz="1600" b="1" spc="200" dirty="0" smtClean="0">
                  <a:solidFill>
                    <a:srgbClr val="E31937"/>
                  </a:solidFill>
                  <a:latin typeface="DINPro-Black" panose="02000503030000020004" pitchFamily="50" charset="0"/>
                  <a:cs typeface="Arial" panose="020B0604020202020204" pitchFamily="34" charset="0"/>
                </a:rPr>
                <a:t>LIST OF SENSORS INCLUDES:</a:t>
              </a:r>
            </a:p>
            <a:p>
              <a:pPr marL="742950" lvl="1" indent="-285750">
                <a:spcAft>
                  <a:spcPts val="600"/>
                </a:spcAft>
                <a:buFont typeface="Arial" panose="020B0604020202020204" pitchFamily="34" charset="0"/>
                <a:buChar char="•"/>
              </a:pPr>
              <a:r>
                <a:rPr lang="en-US" sz="1600" dirty="0" smtClean="0">
                  <a:solidFill>
                    <a:srgbClr val="58595B"/>
                  </a:solidFill>
                  <a:latin typeface="DINPro" panose="020B0504020101020102" pitchFamily="34" charset="0"/>
                  <a:cs typeface="Arial" panose="020B0604020202020204" pitchFamily="34" charset="0"/>
                </a:rPr>
                <a:t>Temperature Sensor – Two Internal Air Temperature sensors</a:t>
              </a:r>
            </a:p>
            <a:p>
              <a:pPr marL="742950" lvl="1" indent="-285750">
                <a:spcAft>
                  <a:spcPts val="600"/>
                </a:spcAft>
                <a:buFont typeface="Arial" panose="020B0604020202020204" pitchFamily="34" charset="0"/>
                <a:buChar char="•"/>
              </a:pPr>
              <a:r>
                <a:rPr lang="en-US" sz="1600" dirty="0" smtClean="0">
                  <a:solidFill>
                    <a:srgbClr val="58595B"/>
                  </a:solidFill>
                  <a:latin typeface="DINPro" panose="020B0504020101020102" pitchFamily="34" charset="0"/>
                  <a:cs typeface="Arial" panose="020B0604020202020204" pitchFamily="34" charset="0"/>
                </a:rPr>
                <a:t>IR Temperature Sensor</a:t>
              </a:r>
              <a:endParaRPr lang="en-US" sz="1600" dirty="0">
                <a:solidFill>
                  <a:srgbClr val="58595B"/>
                </a:solidFill>
                <a:latin typeface="DINPro" panose="020B0504020101020102" pitchFamily="34" charset="0"/>
                <a:cs typeface="Arial" panose="020B0604020202020204" pitchFamily="34" charset="0"/>
              </a:endParaRPr>
            </a:p>
            <a:p>
              <a:pPr marL="742950" lvl="1" indent="-285750">
                <a:spcAft>
                  <a:spcPts val="600"/>
                </a:spcAft>
                <a:buFont typeface="Arial" panose="020B0604020202020204" pitchFamily="34" charset="0"/>
                <a:buChar char="•"/>
              </a:pPr>
              <a:r>
                <a:rPr lang="en-US" sz="1600" dirty="0" smtClean="0">
                  <a:solidFill>
                    <a:srgbClr val="58595B"/>
                  </a:solidFill>
                  <a:latin typeface="DINPro" panose="020B0504020101020102" pitchFamily="34" charset="0"/>
                  <a:cs typeface="Arial" panose="020B0604020202020204" pitchFamily="34" charset="0"/>
                </a:rPr>
                <a:t>Humidity Sensor</a:t>
              </a:r>
            </a:p>
            <a:p>
              <a:pPr marL="742950" lvl="1" indent="-285750">
                <a:spcAft>
                  <a:spcPts val="600"/>
                </a:spcAft>
                <a:buFont typeface="Arial" panose="020B0604020202020204" pitchFamily="34" charset="0"/>
                <a:buChar char="•"/>
              </a:pPr>
              <a:r>
                <a:rPr lang="en-US" sz="1600" dirty="0" smtClean="0">
                  <a:solidFill>
                    <a:srgbClr val="58595B"/>
                  </a:solidFill>
                  <a:latin typeface="DINPro" panose="020B0504020101020102" pitchFamily="34" charset="0"/>
                  <a:cs typeface="Arial" panose="020B0604020202020204" pitchFamily="34" charset="0"/>
                </a:rPr>
                <a:t>PIR Motion Sensor</a:t>
              </a:r>
            </a:p>
            <a:p>
              <a:pPr marL="742950" lvl="1" indent="-285750">
                <a:spcAft>
                  <a:spcPts val="600"/>
                </a:spcAft>
                <a:buFont typeface="Arial" panose="020B0604020202020204" pitchFamily="34" charset="0"/>
                <a:buChar char="•"/>
              </a:pPr>
              <a:r>
                <a:rPr lang="en-US" sz="1600" dirty="0" smtClean="0">
                  <a:solidFill>
                    <a:srgbClr val="58595B"/>
                  </a:solidFill>
                  <a:latin typeface="DINPro" panose="020B0504020101020102" pitchFamily="34" charset="0"/>
                  <a:cs typeface="Arial" panose="020B0604020202020204" pitchFamily="34" charset="0"/>
                </a:rPr>
                <a:t>Audio Sensor</a:t>
              </a:r>
            </a:p>
            <a:p>
              <a:pPr marL="742950" lvl="1" indent="-285750">
                <a:spcAft>
                  <a:spcPts val="600"/>
                </a:spcAft>
                <a:buFont typeface="Arial" panose="020B0604020202020204" pitchFamily="34" charset="0"/>
                <a:buChar char="•"/>
              </a:pPr>
              <a:r>
                <a:rPr lang="en-US" sz="1600" dirty="0" smtClean="0">
                  <a:solidFill>
                    <a:srgbClr val="58595B"/>
                  </a:solidFill>
                  <a:latin typeface="DINPro" panose="020B0504020101020102" pitchFamily="34" charset="0"/>
                  <a:cs typeface="Arial" panose="020B0604020202020204" pitchFamily="34" charset="0"/>
                </a:rPr>
                <a:t>Light Sensor – Monitors Lux and RGB Proportions</a:t>
              </a:r>
            </a:p>
            <a:p>
              <a:pPr marL="742950" lvl="1" indent="-285750">
                <a:spcAft>
                  <a:spcPts val="600"/>
                </a:spcAft>
                <a:buFont typeface="Arial" panose="020B0604020202020204" pitchFamily="34" charset="0"/>
                <a:buChar char="•"/>
              </a:pPr>
              <a:r>
                <a:rPr lang="en-US" sz="1600" dirty="0" smtClean="0">
                  <a:solidFill>
                    <a:srgbClr val="58595B"/>
                  </a:solidFill>
                  <a:latin typeface="DINPro" panose="020B0504020101020102" pitchFamily="34" charset="0"/>
                  <a:cs typeface="Arial" panose="020B0604020202020204" pitchFamily="34" charset="0"/>
                </a:rPr>
                <a:t>CIR Interface (IR Remote Control)</a:t>
              </a:r>
            </a:p>
            <a:p>
              <a:pPr marL="742950" lvl="1" indent="-285750">
                <a:spcAft>
                  <a:spcPts val="600"/>
                </a:spcAft>
                <a:buFont typeface="Arial" panose="020B0604020202020204" pitchFamily="34" charset="0"/>
                <a:buChar char="•"/>
              </a:pPr>
              <a:endParaRPr lang="en-US" sz="1200" spc="50" dirty="0" smtClean="0">
                <a:solidFill>
                  <a:srgbClr val="58595B"/>
                </a:solidFill>
                <a:latin typeface="DINPro" panose="020B0504020101020102" pitchFamily="34" charset="0"/>
                <a:cs typeface="Arial" panose="020B0604020202020204" pitchFamily="34" charset="0"/>
              </a:endParaRPr>
            </a:p>
          </p:txBody>
        </p:sp>
        <p:sp>
          <p:nvSpPr>
            <p:cNvPr id="7" name="TextBox 6"/>
            <p:cNvSpPr txBox="1"/>
            <p:nvPr/>
          </p:nvSpPr>
          <p:spPr>
            <a:xfrm>
              <a:off x="6150198" y="5179418"/>
              <a:ext cx="4706488" cy="1504039"/>
            </a:xfrm>
            <a:prstGeom prst="rect">
              <a:avLst/>
            </a:prstGeom>
            <a:noFill/>
          </p:spPr>
          <p:txBody>
            <a:bodyPr wrap="square" rtlCol="0" anchor="t" anchorCtr="0">
              <a:noAutofit/>
            </a:bodyPr>
            <a:lstStyle/>
            <a:p>
              <a:pPr marL="285750" indent="-285750">
                <a:spcAft>
                  <a:spcPts val="600"/>
                </a:spcAft>
                <a:buFont typeface="Arial" panose="020B0604020202020204" pitchFamily="34" charset="0"/>
                <a:buChar char="•"/>
              </a:pPr>
              <a:r>
                <a:rPr lang="en-US" sz="1600" b="1" spc="200" dirty="0" smtClean="0">
                  <a:solidFill>
                    <a:srgbClr val="E31937"/>
                  </a:solidFill>
                  <a:latin typeface="DINPro-Black" panose="02000503030000020004" pitchFamily="50" charset="0"/>
                  <a:cs typeface="Arial" panose="020B0604020202020204" pitchFamily="34" charset="0"/>
                </a:rPr>
                <a:t>ENOCEAN CONNECTIVITY</a:t>
              </a:r>
              <a:endParaRPr lang="en-US" sz="1600" spc="50" dirty="0" smtClean="0">
                <a:solidFill>
                  <a:srgbClr val="58595B"/>
                </a:solidFill>
                <a:latin typeface="DINPro" panose="020B0504020101020102" pitchFamily="34" charset="0"/>
                <a:cs typeface="Arial" panose="020B0604020202020204" pitchFamily="34" charset="0"/>
              </a:endParaRPr>
            </a:p>
            <a:p>
              <a:pPr marL="742950" lvl="1" indent="-285750">
                <a:spcAft>
                  <a:spcPts val="600"/>
                </a:spcAft>
                <a:buFont typeface="Arial" panose="020B0604020202020204" pitchFamily="34" charset="0"/>
                <a:buChar char="•"/>
              </a:pPr>
              <a:r>
                <a:rPr lang="en-US" sz="1600" dirty="0" smtClean="0">
                  <a:solidFill>
                    <a:srgbClr val="58595B"/>
                  </a:solidFill>
                  <a:latin typeface="DINPro" panose="020B0504020101020102" pitchFamily="34" charset="0"/>
                  <a:cs typeface="Arial" panose="020B0604020202020204" pitchFamily="34" charset="0"/>
                </a:rPr>
                <a:t>EnOcean connectivity provides the options to add more sensors and room interaction points -  the possibilities of what you can do are endless. </a:t>
              </a:r>
            </a:p>
            <a:p>
              <a:pPr>
                <a:spcAft>
                  <a:spcPts val="600"/>
                </a:spcAft>
              </a:pPr>
              <a:endParaRPr lang="en-US" sz="1200" b="1" spc="200" dirty="0">
                <a:solidFill>
                  <a:srgbClr val="E31937"/>
                </a:solidFill>
                <a:latin typeface="DINPro-Black" panose="02000503030000020004" pitchFamily="50" charset="0"/>
                <a:cs typeface="Arial" panose="020B0604020202020204" pitchFamily="34" charset="0"/>
              </a:endParaRPr>
            </a:p>
            <a:p>
              <a:pPr>
                <a:spcAft>
                  <a:spcPts val="600"/>
                </a:spcAft>
              </a:pPr>
              <a:endParaRPr lang="en-US" sz="1600" spc="50" dirty="0" smtClean="0">
                <a:solidFill>
                  <a:srgbClr val="58595B"/>
                </a:solidFill>
                <a:latin typeface="DINPro" panose="020B0504020101020102" pitchFamily="34" charset="0"/>
                <a:cs typeface="Arial" panose="020B0604020202020204" pitchFamily="34" charset="0"/>
              </a:endParaRPr>
            </a:p>
          </p:txBody>
        </p:sp>
      </p:grpSp>
      <p:sp>
        <p:nvSpPr>
          <p:cNvPr id="8" name="TextBox 7"/>
          <p:cNvSpPr txBox="1"/>
          <p:nvPr/>
        </p:nvSpPr>
        <p:spPr>
          <a:xfrm>
            <a:off x="310872" y="1640526"/>
            <a:ext cx="10071377" cy="535170"/>
          </a:xfrm>
          <a:prstGeom prst="rect">
            <a:avLst/>
          </a:prstGeom>
          <a:noFill/>
        </p:spPr>
        <p:txBody>
          <a:bodyPr wrap="square" rtlCol="0" anchor="t" anchorCtr="0">
            <a:noAutofit/>
          </a:bodyPr>
          <a:lstStyle/>
          <a:p>
            <a:pPr>
              <a:lnSpc>
                <a:spcPct val="80000"/>
              </a:lnSpc>
              <a:spcAft>
                <a:spcPts val="1200"/>
              </a:spcAft>
            </a:pPr>
            <a:r>
              <a:rPr lang="en-US" sz="1600" b="1" spc="50" dirty="0" smtClean="0">
                <a:solidFill>
                  <a:srgbClr val="58595B"/>
                </a:solidFill>
                <a:latin typeface="DINPro" panose="020B0504020101020102" pitchFamily="34" charset="0"/>
                <a:cs typeface="Arial" panose="020B0604020202020204" pitchFamily="34" charset="0"/>
              </a:rPr>
              <a:t>     </a:t>
            </a:r>
            <a:r>
              <a:rPr lang="en-US" sz="1400" b="1" spc="50" dirty="0">
                <a:solidFill>
                  <a:schemeClr val="bg1">
                    <a:lumMod val="65000"/>
                  </a:schemeClr>
                </a:solidFill>
                <a:latin typeface="DINPro" panose="020B0504020101020102" pitchFamily="34" charset="0"/>
                <a:cs typeface="Arial" panose="020B0604020202020204" pitchFamily="34" charset="0"/>
              </a:rPr>
              <a:t>CONVERGING </a:t>
            </a:r>
            <a:r>
              <a:rPr lang="en-US" sz="1400" b="1" spc="50" dirty="0" smtClean="0">
                <a:solidFill>
                  <a:schemeClr val="bg1">
                    <a:lumMod val="65000"/>
                  </a:schemeClr>
                </a:solidFill>
                <a:latin typeface="DINPro" panose="020B0504020101020102" pitchFamily="34" charset="0"/>
                <a:cs typeface="Arial" panose="020B0604020202020204" pitchFamily="34" charset="0"/>
              </a:rPr>
              <a:t>TECHNOLOGIES CONTINUED</a:t>
            </a:r>
            <a:endParaRPr lang="en-US" sz="1400" b="1" spc="50" dirty="0">
              <a:solidFill>
                <a:schemeClr val="bg1">
                  <a:lumMod val="65000"/>
                </a:schemeClr>
              </a:solidFill>
              <a:latin typeface="DINPro" panose="020B0504020101020102" pitchFamily="34" charset="0"/>
              <a:cs typeface="Arial" panose="020B0604020202020204" pitchFamily="34" charset="0"/>
            </a:endParaRPr>
          </a:p>
        </p:txBody>
      </p:sp>
      <p:cxnSp>
        <p:nvCxnSpPr>
          <p:cNvPr id="9" name="Straight Connector 8"/>
          <p:cNvCxnSpPr/>
          <p:nvPr/>
        </p:nvCxnSpPr>
        <p:spPr>
          <a:xfrm>
            <a:off x="721411" y="1936686"/>
            <a:ext cx="109728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73872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3524809" y="-56148"/>
            <a:ext cx="8310377" cy="2290618"/>
          </a:xfrm>
          <a:prstGeom prst="rect">
            <a:avLst/>
          </a:prstGeom>
          <a:noFill/>
        </p:spPr>
        <p:txBody>
          <a:bodyPr wrap="square" rtlCol="0" anchor="ctr" anchorCtr="0">
            <a:noAutofit/>
          </a:bodyPr>
          <a:lstStyle/>
          <a:p>
            <a:pPr algn="r">
              <a:lnSpc>
                <a:spcPct val="80000"/>
              </a:lnSpc>
              <a:spcAft>
                <a:spcPts val="1200"/>
              </a:spcAft>
            </a:pPr>
            <a:r>
              <a:rPr lang="en-US" sz="6000" b="1" dirty="0">
                <a:solidFill>
                  <a:srgbClr val="58595B"/>
                </a:solidFill>
                <a:latin typeface="DIN Condensed" panose="020B0606040000020204" pitchFamily="2" charset="0"/>
                <a:ea typeface="DIN Condensed Light" panose="020B0506040000020204" pitchFamily="34" charset="0"/>
              </a:rPr>
              <a:t>O</a:t>
            </a:r>
            <a:r>
              <a:rPr lang="en-US" sz="6000" b="1" baseline="-25000" dirty="0">
                <a:solidFill>
                  <a:srgbClr val="58595B"/>
                </a:solidFill>
                <a:latin typeface="DIN Condensed" panose="020B0606040000020204" pitchFamily="2" charset="0"/>
                <a:ea typeface="DIN Condensed Light" panose="020B0506040000020204" pitchFamily="34" charset="0"/>
              </a:rPr>
              <a:t>3</a:t>
            </a:r>
            <a:r>
              <a:rPr lang="en-US" sz="6000" b="1" dirty="0">
                <a:solidFill>
                  <a:srgbClr val="58595B"/>
                </a:solidFill>
                <a:latin typeface="DIN Condensed" panose="020B0606040000020204" pitchFamily="2" charset="0"/>
                <a:ea typeface="DIN Condensed Light" panose="020B0506040000020204" pitchFamily="34" charset="0"/>
              </a:rPr>
              <a:t> Sensor Hub 2.0</a:t>
            </a:r>
            <a:br>
              <a:rPr lang="en-US" sz="6000" b="1" dirty="0">
                <a:solidFill>
                  <a:srgbClr val="58595B"/>
                </a:solidFill>
                <a:latin typeface="DIN Condensed" panose="020B0606040000020204" pitchFamily="2" charset="0"/>
                <a:ea typeface="DIN Condensed Light" panose="020B0506040000020204" pitchFamily="34" charset="0"/>
              </a:rPr>
            </a:br>
            <a:r>
              <a:rPr lang="en-US" b="1" dirty="0" smtClean="0">
                <a:solidFill>
                  <a:srgbClr val="E31937"/>
                </a:solidFill>
                <a:latin typeface="DIN Condensed" panose="00000500000000000000" pitchFamily="2" charset="0"/>
              </a:rPr>
              <a:t>Features</a:t>
            </a:r>
            <a:endParaRPr lang="en-US" b="1" dirty="0">
              <a:solidFill>
                <a:srgbClr val="E31937"/>
              </a:solidFill>
              <a:latin typeface="DIN Condensed" panose="00000500000000000000" pitchFamily="2" charset="0"/>
            </a:endParaRPr>
          </a:p>
        </p:txBody>
      </p:sp>
      <p:pic>
        <p:nvPicPr>
          <p:cNvPr id="3" name="Picture 2"/>
          <p:cNvPicPr>
            <a:picLocks noChangeAspect="1"/>
          </p:cNvPicPr>
          <p:nvPr/>
        </p:nvPicPr>
        <p:blipFill>
          <a:blip r:embed="rId3">
            <a:clrChange>
              <a:clrFrom>
                <a:srgbClr val="FEFEFE"/>
              </a:clrFrom>
              <a:clrTo>
                <a:srgbClr val="FEFEFE">
                  <a:alpha val="0"/>
                </a:srgbClr>
              </a:clrTo>
            </a:clrChange>
          </a:blip>
          <a:stretch>
            <a:fillRect/>
          </a:stretch>
        </p:blipFill>
        <p:spPr>
          <a:xfrm>
            <a:off x="10604499" y="5853778"/>
            <a:ext cx="1281624" cy="775436"/>
          </a:xfrm>
          <a:prstGeom prst="rect">
            <a:avLst/>
          </a:prstGeom>
        </p:spPr>
      </p:pic>
      <p:sp>
        <p:nvSpPr>
          <p:cNvPr id="4" name="TextBox 3"/>
          <p:cNvSpPr txBox="1"/>
          <p:nvPr/>
        </p:nvSpPr>
        <p:spPr>
          <a:xfrm>
            <a:off x="310873" y="2175696"/>
            <a:ext cx="3888988" cy="4282254"/>
          </a:xfrm>
          <a:prstGeom prst="rect">
            <a:avLst/>
          </a:prstGeom>
          <a:noFill/>
        </p:spPr>
        <p:txBody>
          <a:bodyPr wrap="square" rtlCol="0" anchor="t" anchorCtr="0">
            <a:noAutofit/>
          </a:bodyPr>
          <a:lstStyle/>
          <a:p>
            <a:pPr>
              <a:lnSpc>
                <a:spcPct val="80000"/>
              </a:lnSpc>
            </a:pPr>
            <a:r>
              <a:rPr lang="en-US" sz="1600" b="1" spc="200" dirty="0" smtClean="0">
                <a:solidFill>
                  <a:schemeClr val="bg1">
                    <a:lumMod val="65000"/>
                  </a:schemeClr>
                </a:solidFill>
                <a:latin typeface="DINPro-Black" panose="02000503030000020004" pitchFamily="50" charset="0"/>
                <a:cs typeface="Arial" panose="020B0604020202020204" pitchFamily="34" charset="0"/>
              </a:rPr>
              <a:t>FEATURES</a:t>
            </a:r>
            <a:r>
              <a:rPr lang="en-US" sz="1600" b="1" spc="200" dirty="0" smtClean="0">
                <a:solidFill>
                  <a:srgbClr val="E31937"/>
                </a:solidFill>
                <a:latin typeface="DINPro-Black" panose="02000503030000020004" pitchFamily="50" charset="0"/>
                <a:cs typeface="Arial" panose="020B0604020202020204" pitchFamily="34" charset="0"/>
              </a:rPr>
              <a:t> FOR CONTROLS</a:t>
            </a:r>
          </a:p>
          <a:p>
            <a:pPr>
              <a:lnSpc>
                <a:spcPct val="80000"/>
              </a:lnSpc>
            </a:pPr>
            <a:r>
              <a:rPr lang="en-US" sz="1600" b="1" spc="200" dirty="0" smtClean="0">
                <a:solidFill>
                  <a:srgbClr val="E31937"/>
                </a:solidFill>
                <a:latin typeface="DINPro-Black" panose="02000503030000020004" pitchFamily="50" charset="0"/>
                <a:cs typeface="Arial" panose="020B0604020202020204" pitchFamily="34" charset="0"/>
              </a:rPr>
              <a:t>MANUFACTURERS</a:t>
            </a:r>
          </a:p>
          <a:p>
            <a:endParaRPr lang="en-US" sz="1600" spc="50" dirty="0" smtClean="0">
              <a:solidFill>
                <a:srgbClr val="58595B"/>
              </a:solidFill>
              <a:latin typeface="DINPro" panose="020B0504020101020102" pitchFamily="34" charset="0"/>
              <a:cs typeface="Arial" panose="020B0604020202020204" pitchFamily="34" charset="0"/>
            </a:endParaRPr>
          </a:p>
          <a:p>
            <a:pPr marL="285750" indent="-285750">
              <a:spcAft>
                <a:spcPts val="600"/>
              </a:spcAft>
              <a:buFont typeface="Arial" panose="020B0604020202020204" pitchFamily="34" charset="0"/>
              <a:buChar char="•"/>
            </a:pPr>
            <a:r>
              <a:rPr lang="en-US" sz="1600" dirty="0" smtClean="0">
                <a:solidFill>
                  <a:srgbClr val="58595B"/>
                </a:solidFill>
                <a:latin typeface="DINPro" panose="020B0504020101020102" pitchFamily="34" charset="0"/>
                <a:cs typeface="Arial" panose="020B0604020202020204" pitchFamily="34" charset="0"/>
              </a:rPr>
              <a:t>Connectivity </a:t>
            </a:r>
            <a:r>
              <a:rPr lang="en-US" sz="1600" dirty="0">
                <a:solidFill>
                  <a:srgbClr val="58595B"/>
                </a:solidFill>
                <a:latin typeface="DINPro" panose="020B0504020101020102" pitchFamily="34" charset="0"/>
                <a:cs typeface="Arial" panose="020B0604020202020204" pitchFamily="34" charset="0"/>
              </a:rPr>
              <a:t>protocols and associated hardware</a:t>
            </a:r>
          </a:p>
          <a:p>
            <a:pPr marL="285750" indent="-285750">
              <a:spcAft>
                <a:spcPts val="600"/>
              </a:spcAft>
              <a:buFont typeface="Arial" panose="020B0604020202020204" pitchFamily="34" charset="0"/>
              <a:buChar char="•"/>
            </a:pPr>
            <a:r>
              <a:rPr lang="en-US" sz="1600" dirty="0" smtClean="0">
                <a:solidFill>
                  <a:srgbClr val="58595B"/>
                </a:solidFill>
                <a:latin typeface="DINPro" panose="020B0504020101020102" pitchFamily="34" charset="0"/>
                <a:cs typeface="Arial" panose="020B0604020202020204" pitchFamily="34" charset="0"/>
              </a:rPr>
              <a:t>Sensor Fusion </a:t>
            </a:r>
            <a:r>
              <a:rPr lang="en-US" sz="1600" dirty="0">
                <a:solidFill>
                  <a:srgbClr val="58595B"/>
                </a:solidFill>
                <a:latin typeface="DINPro" panose="020B0504020101020102" pitchFamily="34" charset="0"/>
                <a:cs typeface="Arial" panose="020B0604020202020204" pitchFamily="34" charset="0"/>
              </a:rPr>
              <a:t>utilizes PIR </a:t>
            </a:r>
            <a:r>
              <a:rPr lang="en-US" sz="1600" dirty="0" smtClean="0">
                <a:solidFill>
                  <a:srgbClr val="58595B"/>
                </a:solidFill>
                <a:latin typeface="DINPro" panose="020B0504020101020102" pitchFamily="34" charset="0"/>
                <a:cs typeface="Arial" panose="020B0604020202020204" pitchFamily="34" charset="0"/>
              </a:rPr>
              <a:t>and </a:t>
            </a:r>
            <a:r>
              <a:rPr lang="en-US" sz="1600" dirty="0">
                <a:solidFill>
                  <a:srgbClr val="58595B"/>
                </a:solidFill>
                <a:latin typeface="DINPro" panose="020B0504020101020102" pitchFamily="34" charset="0"/>
                <a:cs typeface="Arial" panose="020B0604020202020204" pitchFamily="34" charset="0"/>
              </a:rPr>
              <a:t>passive audio sensing to create </a:t>
            </a:r>
            <a:r>
              <a:rPr lang="en-US" sz="1600" dirty="0" smtClean="0">
                <a:solidFill>
                  <a:srgbClr val="58595B"/>
                </a:solidFill>
                <a:latin typeface="DINPro" panose="020B0504020101020102" pitchFamily="34" charset="0"/>
                <a:cs typeface="Arial" panose="020B0604020202020204" pitchFamily="34" charset="0"/>
              </a:rPr>
              <a:t>smart occupancy </a:t>
            </a:r>
            <a:r>
              <a:rPr lang="en-US" sz="1600" dirty="0">
                <a:solidFill>
                  <a:srgbClr val="58595B"/>
                </a:solidFill>
                <a:latin typeface="DINPro" panose="020B0504020101020102" pitchFamily="34" charset="0"/>
                <a:cs typeface="Arial" panose="020B0604020202020204" pitchFamily="34" charset="0"/>
              </a:rPr>
              <a:t>sensing</a:t>
            </a:r>
            <a:r>
              <a:rPr lang="en-US" sz="1600" dirty="0" smtClean="0">
                <a:solidFill>
                  <a:srgbClr val="58595B"/>
                </a:solidFill>
                <a:latin typeface="DINPro" panose="020B0504020101020102" pitchFamily="34" charset="0"/>
                <a:cs typeface="Arial" panose="020B0604020202020204" pitchFamily="34" charset="0"/>
              </a:rPr>
              <a:t>.</a:t>
            </a:r>
          </a:p>
          <a:p>
            <a:pPr marL="285750" indent="-285750">
              <a:spcAft>
                <a:spcPts val="600"/>
              </a:spcAft>
              <a:buFont typeface="Arial" panose="020B0604020202020204" pitchFamily="34" charset="0"/>
              <a:buChar char="•"/>
            </a:pPr>
            <a:r>
              <a:rPr lang="en-US" sz="1600" dirty="0">
                <a:solidFill>
                  <a:srgbClr val="58595B"/>
                </a:solidFill>
                <a:latin typeface="DINPro" panose="020B0504020101020102" pitchFamily="34" charset="0"/>
                <a:cs typeface="Arial" panose="020B0604020202020204" pitchFamily="34" charset="0"/>
              </a:rPr>
              <a:t>Temperature </a:t>
            </a:r>
            <a:r>
              <a:rPr lang="en-US" sz="1600" dirty="0" smtClean="0">
                <a:solidFill>
                  <a:srgbClr val="58595B"/>
                </a:solidFill>
                <a:latin typeface="DINPro" panose="020B0504020101020102" pitchFamily="34" charset="0"/>
                <a:cs typeface="Arial" panose="020B0604020202020204" pitchFamily="34" charset="0"/>
              </a:rPr>
              <a:t>&amp; humidity sensing </a:t>
            </a:r>
            <a:r>
              <a:rPr lang="en-US" sz="1600" dirty="0">
                <a:solidFill>
                  <a:srgbClr val="58595B"/>
                </a:solidFill>
                <a:latin typeface="DINPro" panose="020B0504020101020102" pitchFamily="34" charset="0"/>
                <a:cs typeface="Arial" panose="020B0604020202020204" pitchFamily="34" charset="0"/>
              </a:rPr>
              <a:t>at occupant height with multiple sensors using </a:t>
            </a:r>
            <a:r>
              <a:rPr lang="en-US" sz="1600" dirty="0" smtClean="0">
                <a:solidFill>
                  <a:srgbClr val="58595B"/>
                </a:solidFill>
                <a:latin typeface="DINPro" panose="020B0504020101020102" pitchFamily="34" charset="0"/>
                <a:cs typeface="Arial" panose="020B0604020202020204" pitchFamily="34" charset="0"/>
              </a:rPr>
              <a:t>Sensor Fusion </a:t>
            </a:r>
            <a:r>
              <a:rPr lang="en-US" sz="1600" dirty="0">
                <a:solidFill>
                  <a:srgbClr val="58595B"/>
                </a:solidFill>
                <a:latin typeface="DINPro" panose="020B0504020101020102" pitchFamily="34" charset="0"/>
                <a:cs typeface="Arial" panose="020B0604020202020204" pitchFamily="34" charset="0"/>
              </a:rPr>
              <a:t>through local analytics</a:t>
            </a:r>
            <a:r>
              <a:rPr lang="en-US" sz="1600" dirty="0" smtClean="0">
                <a:solidFill>
                  <a:srgbClr val="58595B"/>
                </a:solidFill>
                <a:latin typeface="DINPro" panose="020B0504020101020102" pitchFamily="34" charset="0"/>
                <a:cs typeface="Arial" panose="020B0604020202020204" pitchFamily="34" charset="0"/>
              </a:rPr>
              <a:t>.</a:t>
            </a:r>
          </a:p>
          <a:p>
            <a:pPr marL="285750" indent="-285750">
              <a:spcAft>
                <a:spcPts val="600"/>
              </a:spcAft>
              <a:buFont typeface="Arial" panose="020B0604020202020204" pitchFamily="34" charset="0"/>
              <a:buChar char="•"/>
            </a:pPr>
            <a:r>
              <a:rPr lang="en-US" sz="1600" dirty="0" smtClean="0">
                <a:solidFill>
                  <a:srgbClr val="58595B"/>
                </a:solidFill>
                <a:latin typeface="DINPro" panose="020B0504020101020102" pitchFamily="34" charset="0"/>
                <a:cs typeface="Arial" panose="020B0604020202020204" pitchFamily="34" charset="0"/>
              </a:rPr>
              <a:t>Built-in </a:t>
            </a:r>
            <a:r>
              <a:rPr lang="en-US" sz="1600" dirty="0">
                <a:solidFill>
                  <a:srgbClr val="58595B"/>
                </a:solidFill>
                <a:latin typeface="DINPro" panose="020B0504020101020102" pitchFamily="34" charset="0"/>
                <a:cs typeface="Arial" panose="020B0604020202020204" pitchFamily="34" charset="0"/>
              </a:rPr>
              <a:t>light intensity and light color temperature sensing is ideal for daylight harvesting strategies and other light control algorithms</a:t>
            </a:r>
            <a:r>
              <a:rPr lang="en-US" sz="1600" dirty="0" smtClean="0">
                <a:solidFill>
                  <a:srgbClr val="58595B"/>
                </a:solidFill>
                <a:latin typeface="DINPro" panose="020B0504020101020102" pitchFamily="34" charset="0"/>
                <a:cs typeface="Arial" panose="020B0604020202020204" pitchFamily="34" charset="0"/>
              </a:rPr>
              <a:t>.</a:t>
            </a:r>
            <a:endParaRPr lang="en-US" sz="1600" dirty="0">
              <a:solidFill>
                <a:srgbClr val="58595B"/>
              </a:solidFill>
              <a:latin typeface="DINPro" panose="020B0504020101020102" pitchFamily="34" charset="0"/>
              <a:cs typeface="Arial" panose="020B0604020202020204" pitchFamily="34" charset="0"/>
            </a:endParaRPr>
          </a:p>
        </p:txBody>
      </p:sp>
      <p:sp>
        <p:nvSpPr>
          <p:cNvPr id="5" name="TextBox 4"/>
          <p:cNvSpPr txBox="1"/>
          <p:nvPr/>
        </p:nvSpPr>
        <p:spPr>
          <a:xfrm>
            <a:off x="4268975" y="2175696"/>
            <a:ext cx="3636333" cy="4282254"/>
          </a:xfrm>
          <a:prstGeom prst="rect">
            <a:avLst/>
          </a:prstGeom>
          <a:noFill/>
        </p:spPr>
        <p:txBody>
          <a:bodyPr wrap="square" rtlCol="0" anchor="t" anchorCtr="0">
            <a:noAutofit/>
          </a:bodyPr>
          <a:lstStyle/>
          <a:p>
            <a:pPr>
              <a:lnSpc>
                <a:spcPct val="80000"/>
              </a:lnSpc>
            </a:pPr>
            <a:r>
              <a:rPr lang="en-US" sz="1600" b="1" spc="200" dirty="0" smtClean="0">
                <a:solidFill>
                  <a:schemeClr val="bg1">
                    <a:lumMod val="65000"/>
                  </a:schemeClr>
                </a:solidFill>
                <a:latin typeface="DINPro-Black" panose="02000503030000020004" pitchFamily="50" charset="0"/>
                <a:cs typeface="Arial" panose="020B0604020202020204" pitchFamily="34" charset="0"/>
              </a:rPr>
              <a:t>FEATURES</a:t>
            </a:r>
            <a:r>
              <a:rPr lang="en-US" sz="1600" b="1" spc="200" dirty="0" smtClean="0">
                <a:solidFill>
                  <a:srgbClr val="E31937"/>
                </a:solidFill>
                <a:latin typeface="DINPro-Black" panose="02000503030000020004" pitchFamily="50" charset="0"/>
                <a:cs typeface="Arial" panose="020B0604020202020204" pitchFamily="34" charset="0"/>
              </a:rPr>
              <a:t> FOR INSTALLERS</a:t>
            </a:r>
          </a:p>
          <a:p>
            <a:endParaRPr lang="en-US" sz="1600" spc="50" dirty="0" smtClean="0">
              <a:solidFill>
                <a:srgbClr val="58595B"/>
              </a:solidFill>
              <a:latin typeface="DINPro" panose="020B0504020101020102" pitchFamily="34" charset="0"/>
              <a:cs typeface="Arial" panose="020B0604020202020204" pitchFamily="34" charset="0"/>
            </a:endParaRPr>
          </a:p>
          <a:p>
            <a:pPr marL="285750" indent="-285750">
              <a:spcAft>
                <a:spcPts val="600"/>
              </a:spcAft>
              <a:buFont typeface="Arial" panose="020B0604020202020204" pitchFamily="34" charset="0"/>
              <a:buChar char="•"/>
            </a:pPr>
            <a:r>
              <a:rPr lang="en-US" sz="1600" dirty="0">
                <a:solidFill>
                  <a:srgbClr val="58595B"/>
                </a:solidFill>
                <a:latin typeface="DINPro" panose="020B0504020101020102" pitchFamily="34" charset="0"/>
                <a:cs typeface="Arial" panose="020B0604020202020204" pitchFamily="34" charset="0"/>
              </a:rPr>
              <a:t>Setup and commissioning of the devices in a generic yet scalable </a:t>
            </a:r>
            <a:r>
              <a:rPr lang="en-US" sz="1600" dirty="0" smtClean="0">
                <a:solidFill>
                  <a:srgbClr val="58595B"/>
                </a:solidFill>
                <a:latin typeface="DINPro" panose="020B0504020101020102" pitchFamily="34" charset="0"/>
                <a:cs typeface="Arial" panose="020B0604020202020204" pitchFamily="34" charset="0"/>
              </a:rPr>
              <a:t>manner</a:t>
            </a:r>
          </a:p>
          <a:p>
            <a:pPr marL="285750" indent="-285750">
              <a:spcAft>
                <a:spcPts val="600"/>
              </a:spcAft>
              <a:buFont typeface="Arial" panose="020B0604020202020204" pitchFamily="34" charset="0"/>
              <a:buChar char="•"/>
            </a:pPr>
            <a:r>
              <a:rPr lang="en-US" sz="1600" dirty="0">
                <a:solidFill>
                  <a:srgbClr val="58595B"/>
                </a:solidFill>
                <a:latin typeface="DINPro" panose="020B0504020101020102" pitchFamily="34" charset="0"/>
                <a:cs typeface="Arial" panose="020B0604020202020204" pitchFamily="34" charset="0"/>
              </a:rPr>
              <a:t>With a top-down view from the center of the room, the O3 sensor Hub delivers a complete sensing solution in a sleek, consolidated package. </a:t>
            </a:r>
            <a:endParaRPr lang="en-US" sz="1600" dirty="0" smtClean="0">
              <a:solidFill>
                <a:srgbClr val="58595B"/>
              </a:solidFill>
              <a:latin typeface="DINPro" panose="020B0504020101020102" pitchFamily="34" charset="0"/>
              <a:cs typeface="Arial" panose="020B0604020202020204" pitchFamily="34" charset="0"/>
            </a:endParaRPr>
          </a:p>
          <a:p>
            <a:pPr marL="285750" indent="-285750">
              <a:spcAft>
                <a:spcPts val="600"/>
              </a:spcAft>
              <a:buFont typeface="Arial" panose="020B0604020202020204" pitchFamily="34" charset="0"/>
              <a:buChar char="•"/>
            </a:pPr>
            <a:r>
              <a:rPr lang="en-US" sz="1600" dirty="0" smtClean="0">
                <a:solidFill>
                  <a:srgbClr val="58595B"/>
                </a:solidFill>
                <a:latin typeface="DINPro" panose="020B0504020101020102" pitchFamily="34" charset="0"/>
                <a:cs typeface="Arial" panose="020B0604020202020204" pitchFamily="34" charset="0"/>
              </a:rPr>
              <a:t>Removes </a:t>
            </a:r>
            <a:r>
              <a:rPr lang="en-US" sz="1600" dirty="0">
                <a:solidFill>
                  <a:srgbClr val="58595B"/>
                </a:solidFill>
                <a:latin typeface="DINPro" panose="020B0504020101020102" pitchFamily="34" charset="0"/>
                <a:cs typeface="Arial" panose="020B0604020202020204" pitchFamily="34" charset="0"/>
              </a:rPr>
              <a:t>the need </a:t>
            </a:r>
            <a:r>
              <a:rPr lang="en-US" sz="1600" dirty="0" smtClean="0">
                <a:solidFill>
                  <a:srgbClr val="58595B"/>
                </a:solidFill>
                <a:latin typeface="DINPro" panose="020B0504020101020102" pitchFamily="34" charset="0"/>
                <a:cs typeface="Arial" panose="020B0604020202020204" pitchFamily="34" charset="0"/>
              </a:rPr>
              <a:t>to install </a:t>
            </a:r>
            <a:r>
              <a:rPr lang="en-US" sz="1600" dirty="0">
                <a:solidFill>
                  <a:srgbClr val="58595B"/>
                </a:solidFill>
                <a:latin typeface="DINPro" panose="020B0504020101020102" pitchFamily="34" charset="0"/>
                <a:cs typeface="Arial" panose="020B0604020202020204" pitchFamily="34" charset="0"/>
              </a:rPr>
              <a:t>multiple sensors across </a:t>
            </a:r>
            <a:r>
              <a:rPr lang="en-US" sz="1600" dirty="0" smtClean="0">
                <a:solidFill>
                  <a:srgbClr val="58595B"/>
                </a:solidFill>
                <a:latin typeface="DINPro" panose="020B0504020101020102" pitchFamily="34" charset="0"/>
                <a:cs typeface="Arial" panose="020B0604020202020204" pitchFamily="34" charset="0"/>
              </a:rPr>
              <a:t>the room</a:t>
            </a:r>
          </a:p>
          <a:p>
            <a:pPr marL="285750" indent="-285750">
              <a:spcAft>
                <a:spcPts val="600"/>
              </a:spcAft>
              <a:buFont typeface="Arial" panose="020B0604020202020204" pitchFamily="34" charset="0"/>
              <a:buChar char="•"/>
            </a:pPr>
            <a:r>
              <a:rPr lang="en-US" sz="1600" dirty="0" smtClean="0">
                <a:solidFill>
                  <a:srgbClr val="58595B"/>
                </a:solidFill>
                <a:latin typeface="DINPro" panose="020B0504020101020102" pitchFamily="34" charset="0"/>
                <a:cs typeface="Arial" panose="020B0604020202020204" pitchFamily="34" charset="0"/>
              </a:rPr>
              <a:t>Reduced cost of room-level integration</a:t>
            </a:r>
          </a:p>
        </p:txBody>
      </p:sp>
      <p:sp>
        <p:nvSpPr>
          <p:cNvPr id="6" name="TextBox 5"/>
          <p:cNvSpPr txBox="1"/>
          <p:nvPr/>
        </p:nvSpPr>
        <p:spPr>
          <a:xfrm>
            <a:off x="7974423" y="2175696"/>
            <a:ext cx="3934040" cy="4282254"/>
          </a:xfrm>
          <a:prstGeom prst="rect">
            <a:avLst/>
          </a:prstGeom>
          <a:noFill/>
        </p:spPr>
        <p:txBody>
          <a:bodyPr wrap="square" rtlCol="0" anchor="t" anchorCtr="0">
            <a:noAutofit/>
          </a:bodyPr>
          <a:lstStyle/>
          <a:p>
            <a:pPr>
              <a:lnSpc>
                <a:spcPct val="80000"/>
              </a:lnSpc>
            </a:pPr>
            <a:r>
              <a:rPr lang="en-US" sz="1600" b="1" spc="200" dirty="0" smtClean="0">
                <a:solidFill>
                  <a:schemeClr val="bg1">
                    <a:lumMod val="65000"/>
                  </a:schemeClr>
                </a:solidFill>
                <a:latin typeface="DINPro-Black" panose="02000503030000020004" pitchFamily="50" charset="0"/>
                <a:cs typeface="Arial" panose="020B0604020202020204" pitchFamily="34" charset="0"/>
              </a:rPr>
              <a:t>FEATURES</a:t>
            </a:r>
            <a:r>
              <a:rPr lang="en-US" sz="1600" b="1" spc="200" dirty="0" smtClean="0">
                <a:solidFill>
                  <a:srgbClr val="E31937"/>
                </a:solidFill>
                <a:latin typeface="DINPro-Black" panose="02000503030000020004" pitchFamily="50" charset="0"/>
                <a:cs typeface="Arial" panose="020B0604020202020204" pitchFamily="34" charset="0"/>
              </a:rPr>
              <a:t> FOR BUILDING OWNERS</a:t>
            </a:r>
          </a:p>
          <a:p>
            <a:endParaRPr lang="en-US" sz="1600" spc="50" dirty="0" smtClean="0">
              <a:solidFill>
                <a:srgbClr val="58595B"/>
              </a:solidFill>
              <a:latin typeface="DINPro" panose="020B0504020101020102" pitchFamily="34" charset="0"/>
              <a:cs typeface="Arial" panose="020B0604020202020204" pitchFamily="34" charset="0"/>
            </a:endParaRPr>
          </a:p>
          <a:p>
            <a:pPr marL="285750" indent="-285750">
              <a:spcAft>
                <a:spcPts val="600"/>
              </a:spcAft>
              <a:buFont typeface="Arial" panose="020B0604020202020204" pitchFamily="34" charset="0"/>
              <a:buChar char="•"/>
            </a:pPr>
            <a:r>
              <a:rPr lang="en-US" sz="1600" dirty="0">
                <a:solidFill>
                  <a:srgbClr val="58595B"/>
                </a:solidFill>
                <a:latin typeface="DINPro" panose="020B0504020101020102" pitchFamily="34" charset="0"/>
                <a:cs typeface="Arial" panose="020B0604020202020204" pitchFamily="34" charset="0"/>
              </a:rPr>
              <a:t>The acquisition of real-time space utilization data and </a:t>
            </a:r>
            <a:r>
              <a:rPr lang="en-US" sz="1600" dirty="0" smtClean="0">
                <a:solidFill>
                  <a:srgbClr val="58595B"/>
                </a:solidFill>
                <a:latin typeface="DINPro" panose="020B0504020101020102" pitchFamily="34" charset="0"/>
                <a:cs typeface="Arial" panose="020B0604020202020204" pitchFamily="34" charset="0"/>
              </a:rPr>
              <a:t>analytics</a:t>
            </a:r>
            <a:endParaRPr lang="en-US" sz="1600" dirty="0">
              <a:solidFill>
                <a:srgbClr val="58595B"/>
              </a:solidFill>
              <a:latin typeface="DINPro" panose="020B0504020101020102" pitchFamily="34" charset="0"/>
              <a:cs typeface="Arial" panose="020B0604020202020204" pitchFamily="34" charset="0"/>
            </a:endParaRPr>
          </a:p>
          <a:p>
            <a:pPr marL="285750" indent="-285750">
              <a:spcAft>
                <a:spcPts val="600"/>
              </a:spcAft>
              <a:buFont typeface="Arial" panose="020B0604020202020204" pitchFamily="34" charset="0"/>
              <a:buChar char="•"/>
            </a:pPr>
            <a:r>
              <a:rPr lang="en-US" sz="1600" dirty="0">
                <a:solidFill>
                  <a:srgbClr val="58595B"/>
                </a:solidFill>
                <a:latin typeface="DINPro" panose="020B0504020101020102" pitchFamily="34" charset="0"/>
                <a:cs typeface="Arial" panose="020B0604020202020204" pitchFamily="34" charset="0"/>
              </a:rPr>
              <a:t>An optimized space that is driven by </a:t>
            </a:r>
            <a:r>
              <a:rPr lang="en-US" sz="1600" dirty="0" smtClean="0">
                <a:solidFill>
                  <a:srgbClr val="58595B"/>
                </a:solidFill>
                <a:latin typeface="DINPro" panose="020B0504020101020102" pitchFamily="34" charset="0"/>
                <a:cs typeface="Arial" panose="020B0604020202020204" pitchFamily="34" charset="0"/>
              </a:rPr>
              <a:t>data</a:t>
            </a:r>
          </a:p>
          <a:p>
            <a:pPr marL="285750" indent="-285750">
              <a:spcAft>
                <a:spcPts val="600"/>
              </a:spcAft>
              <a:buFont typeface="Arial" panose="020B0604020202020204" pitchFamily="34" charset="0"/>
              <a:buChar char="•"/>
            </a:pPr>
            <a:r>
              <a:rPr lang="en-US" sz="1600" dirty="0">
                <a:solidFill>
                  <a:srgbClr val="58595B"/>
                </a:solidFill>
                <a:latin typeface="DINPro" panose="020B0504020101020102" pitchFamily="34" charset="0"/>
                <a:cs typeface="Arial" panose="020B0604020202020204" pitchFamily="34" charset="0"/>
              </a:rPr>
              <a:t>Eliminates the visual clutter that can overtake walls and ceiling. </a:t>
            </a:r>
          </a:p>
          <a:p>
            <a:pPr marL="285750" indent="-285750">
              <a:spcAft>
                <a:spcPts val="600"/>
              </a:spcAft>
              <a:buFont typeface="Arial" panose="020B0604020202020204" pitchFamily="34" charset="0"/>
              <a:buChar char="•"/>
            </a:pPr>
            <a:r>
              <a:rPr lang="en-US" sz="1600" dirty="0" smtClean="0">
                <a:solidFill>
                  <a:srgbClr val="58595B"/>
                </a:solidFill>
                <a:latin typeface="DINPro" panose="020B0504020101020102" pitchFamily="34" charset="0"/>
                <a:cs typeface="Arial" panose="020B0604020202020204" pitchFamily="34" charset="0"/>
              </a:rPr>
              <a:t>The </a:t>
            </a:r>
            <a:r>
              <a:rPr lang="en-US" sz="1600" dirty="0">
                <a:solidFill>
                  <a:srgbClr val="58595B"/>
                </a:solidFill>
                <a:latin typeface="DINPro" panose="020B0504020101020102" pitchFamily="34" charset="0"/>
                <a:cs typeface="Arial" panose="020B0604020202020204" pitchFamily="34" charset="0"/>
              </a:rPr>
              <a:t>creation of a technology driven, efficient </a:t>
            </a:r>
            <a:r>
              <a:rPr lang="en-US" sz="1600" dirty="0" smtClean="0">
                <a:solidFill>
                  <a:srgbClr val="58595B"/>
                </a:solidFill>
                <a:latin typeface="DINPro" panose="020B0504020101020102" pitchFamily="34" charset="0"/>
                <a:cs typeface="Arial" panose="020B0604020202020204" pitchFamily="34" charset="0"/>
              </a:rPr>
              <a:t>workplace</a:t>
            </a:r>
          </a:p>
          <a:p>
            <a:pPr marL="285750" indent="-285750">
              <a:spcAft>
                <a:spcPts val="600"/>
              </a:spcAft>
              <a:buFont typeface="Arial" panose="020B0604020202020204" pitchFamily="34" charset="0"/>
              <a:buChar char="•"/>
            </a:pPr>
            <a:r>
              <a:rPr lang="en-US" sz="1600" dirty="0">
                <a:solidFill>
                  <a:srgbClr val="58595B"/>
                </a:solidFill>
                <a:latin typeface="DINPro" panose="020B0504020101020102" pitchFamily="34" charset="0"/>
                <a:cs typeface="Arial" panose="020B0604020202020204" pitchFamily="34" charset="0"/>
              </a:rPr>
              <a:t>O3 App</a:t>
            </a:r>
            <a:r>
              <a:rPr lang="en-US" sz="1600" dirty="0" smtClean="0">
                <a:solidFill>
                  <a:srgbClr val="58595B"/>
                </a:solidFill>
                <a:latin typeface="DINPro" panose="020B0504020101020102" pitchFamily="34" charset="0"/>
                <a:cs typeface="Arial" panose="020B0604020202020204" pitchFamily="34" charset="0"/>
              </a:rPr>
              <a:t>: Hand held &amp; workstation control creating profiles </a:t>
            </a:r>
            <a:r>
              <a:rPr lang="en-US" sz="1600" dirty="0">
                <a:solidFill>
                  <a:srgbClr val="58595B"/>
                </a:solidFill>
                <a:latin typeface="DINPro" panose="020B0504020101020102" pitchFamily="34" charset="0"/>
                <a:cs typeface="Arial" panose="020B0604020202020204" pitchFamily="34" charset="0"/>
              </a:rPr>
              <a:t>to control the space. </a:t>
            </a:r>
          </a:p>
          <a:p>
            <a:pPr marL="285750" indent="-285750">
              <a:spcAft>
                <a:spcPts val="600"/>
              </a:spcAft>
              <a:buFont typeface="Arial" panose="020B0604020202020204" pitchFamily="34" charset="0"/>
              <a:buChar char="•"/>
            </a:pPr>
            <a:r>
              <a:rPr lang="en-US" sz="1600" dirty="0" smtClean="0">
                <a:solidFill>
                  <a:srgbClr val="58595B"/>
                </a:solidFill>
                <a:latin typeface="DINPro" panose="020B0504020101020102" pitchFamily="34" charset="0"/>
                <a:cs typeface="Arial" panose="020B0604020202020204" pitchFamily="34" charset="0"/>
              </a:rPr>
              <a:t>Activity </a:t>
            </a:r>
            <a:r>
              <a:rPr lang="en-US" sz="1600" dirty="0">
                <a:solidFill>
                  <a:srgbClr val="58595B"/>
                </a:solidFill>
                <a:latin typeface="DINPro" panose="020B0504020101020102" pitchFamily="34" charset="0"/>
                <a:cs typeface="Arial" panose="020B0604020202020204" pitchFamily="34" charset="0"/>
              </a:rPr>
              <a:t>Based </a:t>
            </a:r>
            <a:r>
              <a:rPr lang="en-US" sz="1600" dirty="0" smtClean="0">
                <a:solidFill>
                  <a:srgbClr val="58595B"/>
                </a:solidFill>
                <a:latin typeface="DINPro" panose="020B0504020101020102" pitchFamily="34" charset="0"/>
                <a:cs typeface="Arial" panose="020B0604020202020204" pitchFamily="34" charset="0"/>
              </a:rPr>
              <a:t>Control.</a:t>
            </a:r>
          </a:p>
          <a:p>
            <a:pPr>
              <a:spcAft>
                <a:spcPts val="600"/>
              </a:spcAft>
            </a:pPr>
            <a:endParaRPr lang="en-US" sz="1600" spc="50" dirty="0">
              <a:solidFill>
                <a:srgbClr val="58595B"/>
              </a:solidFill>
              <a:latin typeface="DINPro" panose="020B0504020101020102" pitchFamily="34" charset="0"/>
              <a:cs typeface="Arial" panose="020B0604020202020204" pitchFamily="34" charset="0"/>
            </a:endParaRPr>
          </a:p>
        </p:txBody>
      </p:sp>
      <p:sp>
        <p:nvSpPr>
          <p:cNvPr id="7" name="TextBox 6"/>
          <p:cNvSpPr txBox="1"/>
          <p:nvPr/>
        </p:nvSpPr>
        <p:spPr>
          <a:xfrm>
            <a:off x="618737" y="1640526"/>
            <a:ext cx="10071377" cy="535170"/>
          </a:xfrm>
          <a:prstGeom prst="rect">
            <a:avLst/>
          </a:prstGeom>
          <a:noFill/>
        </p:spPr>
        <p:txBody>
          <a:bodyPr wrap="square" rtlCol="0" anchor="t" anchorCtr="0">
            <a:noAutofit/>
          </a:bodyPr>
          <a:lstStyle/>
          <a:p>
            <a:pPr>
              <a:lnSpc>
                <a:spcPct val="80000"/>
              </a:lnSpc>
              <a:spcAft>
                <a:spcPts val="1200"/>
              </a:spcAft>
            </a:pPr>
            <a:r>
              <a:rPr lang="en-US" sz="1400" b="1" spc="50" dirty="0" smtClean="0">
                <a:solidFill>
                  <a:schemeClr val="bg1">
                    <a:lumMod val="65000"/>
                  </a:schemeClr>
                </a:solidFill>
                <a:latin typeface="DINPro" panose="020B0504020101020102" pitchFamily="34" charset="0"/>
                <a:cs typeface="Arial" panose="020B0604020202020204" pitchFamily="34" charset="0"/>
              </a:rPr>
              <a:t>V2.0 PROVIDES</a:t>
            </a:r>
            <a:endParaRPr lang="en-US" sz="1400" b="1" spc="50" dirty="0">
              <a:solidFill>
                <a:schemeClr val="bg1">
                  <a:lumMod val="65000"/>
                </a:schemeClr>
              </a:solidFill>
              <a:latin typeface="DINPro" panose="020B0504020101020102" pitchFamily="34" charset="0"/>
              <a:cs typeface="Arial" panose="020B0604020202020204" pitchFamily="34" charset="0"/>
            </a:endParaRPr>
          </a:p>
        </p:txBody>
      </p:sp>
      <p:cxnSp>
        <p:nvCxnSpPr>
          <p:cNvPr id="8" name="Straight Connector 7"/>
          <p:cNvCxnSpPr/>
          <p:nvPr/>
        </p:nvCxnSpPr>
        <p:spPr>
          <a:xfrm>
            <a:off x="721411" y="1936686"/>
            <a:ext cx="109728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56460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3524809" y="-56148"/>
            <a:ext cx="8310377" cy="2290618"/>
          </a:xfrm>
          <a:prstGeom prst="rect">
            <a:avLst/>
          </a:prstGeom>
          <a:noFill/>
        </p:spPr>
        <p:txBody>
          <a:bodyPr wrap="square" rtlCol="0" anchor="ctr" anchorCtr="0">
            <a:noAutofit/>
          </a:bodyPr>
          <a:lstStyle/>
          <a:p>
            <a:pPr algn="r">
              <a:lnSpc>
                <a:spcPct val="80000"/>
              </a:lnSpc>
              <a:spcAft>
                <a:spcPts val="1200"/>
              </a:spcAft>
            </a:pPr>
            <a:r>
              <a:rPr lang="en-US" sz="6000" b="1" dirty="0">
                <a:solidFill>
                  <a:srgbClr val="58595B"/>
                </a:solidFill>
                <a:latin typeface="DIN Condensed" panose="020B0606040000020204" pitchFamily="2" charset="0"/>
                <a:ea typeface="DIN Condensed Light" panose="020B0506040000020204" pitchFamily="34" charset="0"/>
              </a:rPr>
              <a:t>O</a:t>
            </a:r>
            <a:r>
              <a:rPr lang="en-US" sz="6000" b="1" baseline="-25000" dirty="0">
                <a:solidFill>
                  <a:srgbClr val="58595B"/>
                </a:solidFill>
                <a:latin typeface="DIN Condensed" panose="020B0606040000020204" pitchFamily="2" charset="0"/>
                <a:ea typeface="DIN Condensed Light" panose="020B0506040000020204" pitchFamily="34" charset="0"/>
              </a:rPr>
              <a:t>3</a:t>
            </a:r>
            <a:r>
              <a:rPr lang="en-US" sz="6000" b="1" dirty="0">
                <a:solidFill>
                  <a:srgbClr val="58595B"/>
                </a:solidFill>
                <a:latin typeface="DIN Condensed" panose="020B0606040000020204" pitchFamily="2" charset="0"/>
                <a:ea typeface="DIN Condensed Light" panose="020B0506040000020204" pitchFamily="34" charset="0"/>
              </a:rPr>
              <a:t> Sensor Hub 2.0</a:t>
            </a:r>
            <a:br>
              <a:rPr lang="en-US" sz="6000" b="1" dirty="0">
                <a:solidFill>
                  <a:srgbClr val="58595B"/>
                </a:solidFill>
                <a:latin typeface="DIN Condensed" panose="020B0606040000020204" pitchFamily="2" charset="0"/>
                <a:ea typeface="DIN Condensed Light" panose="020B0506040000020204" pitchFamily="34" charset="0"/>
              </a:rPr>
            </a:br>
            <a:r>
              <a:rPr lang="en-US" b="1" dirty="0" smtClean="0">
                <a:solidFill>
                  <a:srgbClr val="E31937"/>
                </a:solidFill>
                <a:latin typeface="DIN Condensed" panose="00000500000000000000" pitchFamily="2" charset="0"/>
              </a:rPr>
              <a:t>Benefits</a:t>
            </a:r>
            <a:endParaRPr lang="en-US" b="1" dirty="0">
              <a:solidFill>
                <a:srgbClr val="E31937"/>
              </a:solidFill>
              <a:latin typeface="DIN Condensed" panose="00000500000000000000" pitchFamily="2" charset="0"/>
            </a:endParaRPr>
          </a:p>
        </p:txBody>
      </p:sp>
      <p:sp>
        <p:nvSpPr>
          <p:cNvPr id="3" name="TextBox 2"/>
          <p:cNvSpPr txBox="1"/>
          <p:nvPr/>
        </p:nvSpPr>
        <p:spPr>
          <a:xfrm>
            <a:off x="310872" y="1484004"/>
            <a:ext cx="10071377" cy="535170"/>
          </a:xfrm>
          <a:prstGeom prst="rect">
            <a:avLst/>
          </a:prstGeom>
          <a:noFill/>
        </p:spPr>
        <p:txBody>
          <a:bodyPr wrap="square" rtlCol="0" anchor="t" anchorCtr="0">
            <a:noAutofit/>
          </a:bodyPr>
          <a:lstStyle/>
          <a:p>
            <a:pPr>
              <a:lnSpc>
                <a:spcPct val="80000"/>
              </a:lnSpc>
              <a:spcAft>
                <a:spcPts val="1200"/>
              </a:spcAft>
            </a:pPr>
            <a:r>
              <a:rPr lang="en-US" sz="1600" b="1" spc="50" dirty="0" smtClean="0">
                <a:solidFill>
                  <a:srgbClr val="58595B"/>
                </a:solidFill>
                <a:latin typeface="DINPro" panose="020B0504020101020102" pitchFamily="34" charset="0"/>
                <a:cs typeface="Arial" panose="020B0604020202020204" pitchFamily="34" charset="0"/>
              </a:rPr>
              <a:t>v2.0 provides:</a:t>
            </a:r>
          </a:p>
        </p:txBody>
      </p:sp>
      <p:cxnSp>
        <p:nvCxnSpPr>
          <p:cNvPr id="4" name="Straight Connector 3"/>
          <p:cNvCxnSpPr/>
          <p:nvPr/>
        </p:nvCxnSpPr>
        <p:spPr>
          <a:xfrm>
            <a:off x="310872" y="1780164"/>
            <a:ext cx="10934439"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28601" y="1879129"/>
            <a:ext cx="3971260" cy="4453518"/>
          </a:xfrm>
          <a:prstGeom prst="rect">
            <a:avLst/>
          </a:prstGeom>
          <a:noFill/>
        </p:spPr>
        <p:txBody>
          <a:bodyPr wrap="square" rtlCol="0" anchor="t" anchorCtr="0">
            <a:noAutofit/>
          </a:bodyPr>
          <a:lstStyle/>
          <a:p>
            <a:pPr>
              <a:lnSpc>
                <a:spcPct val="80000"/>
              </a:lnSpc>
            </a:pPr>
            <a:r>
              <a:rPr lang="en-US" sz="1600" b="1" spc="200" dirty="0" smtClean="0">
                <a:solidFill>
                  <a:schemeClr val="bg1">
                    <a:lumMod val="65000"/>
                  </a:schemeClr>
                </a:solidFill>
                <a:latin typeface="DINPro-Black" panose="02000503030000020004" pitchFamily="50" charset="0"/>
                <a:cs typeface="Arial" panose="020B0604020202020204" pitchFamily="34" charset="0"/>
              </a:rPr>
              <a:t>BENEFITS</a:t>
            </a:r>
            <a:r>
              <a:rPr lang="en-US" sz="1600" b="1" spc="200" dirty="0" smtClean="0">
                <a:solidFill>
                  <a:srgbClr val="E31937"/>
                </a:solidFill>
                <a:latin typeface="DINPro-Black" panose="02000503030000020004" pitchFamily="50" charset="0"/>
                <a:cs typeface="Arial" panose="020B0604020202020204" pitchFamily="34" charset="0"/>
              </a:rPr>
              <a:t> FOR CONTROLS </a:t>
            </a:r>
            <a:r>
              <a:rPr lang="en-US" sz="1600" b="1" spc="200" dirty="0">
                <a:solidFill>
                  <a:srgbClr val="E31937"/>
                </a:solidFill>
                <a:latin typeface="DINPro-Black" panose="02000503030000020004" pitchFamily="50" charset="0"/>
                <a:cs typeface="Arial" panose="020B0604020202020204" pitchFamily="34" charset="0"/>
              </a:rPr>
              <a:t>M</a:t>
            </a:r>
            <a:r>
              <a:rPr lang="en-US" sz="1600" b="1" spc="200" dirty="0" smtClean="0">
                <a:solidFill>
                  <a:srgbClr val="E31937"/>
                </a:solidFill>
                <a:latin typeface="DINPro-Black" panose="02000503030000020004" pitchFamily="50" charset="0"/>
                <a:cs typeface="Arial" panose="020B0604020202020204" pitchFamily="34" charset="0"/>
              </a:rPr>
              <a:t>ANUFACTURERS</a:t>
            </a:r>
          </a:p>
          <a:p>
            <a:endParaRPr lang="en-US" sz="1600" spc="50" dirty="0" smtClean="0">
              <a:solidFill>
                <a:srgbClr val="58595B"/>
              </a:solidFill>
              <a:latin typeface="DINPro" panose="020B0504020101020102" pitchFamily="34" charset="0"/>
              <a:cs typeface="Arial" panose="020B0604020202020204" pitchFamily="34" charset="0"/>
            </a:endParaRPr>
          </a:p>
          <a:p>
            <a:pPr marL="285750" indent="-285750">
              <a:spcAft>
                <a:spcPts val="600"/>
              </a:spcAft>
              <a:buFont typeface="Arial" panose="020B0604020202020204" pitchFamily="34" charset="0"/>
              <a:buChar char="•"/>
            </a:pPr>
            <a:r>
              <a:rPr lang="en-US" sz="1400" dirty="0" smtClean="0">
                <a:solidFill>
                  <a:srgbClr val="58595B"/>
                </a:solidFill>
                <a:latin typeface="DINPro" panose="020B0504020101020102" pitchFamily="34" charset="0"/>
                <a:cs typeface="Arial" panose="020B0604020202020204" pitchFamily="34" charset="0"/>
              </a:rPr>
              <a:t>Multiple </a:t>
            </a:r>
            <a:r>
              <a:rPr lang="en-US" sz="1400" dirty="0">
                <a:solidFill>
                  <a:srgbClr val="58595B"/>
                </a:solidFill>
                <a:latin typeface="DINPro" panose="020B0504020101020102" pitchFamily="34" charset="0"/>
                <a:cs typeface="Arial" panose="020B0604020202020204" pitchFamily="34" charset="0"/>
              </a:rPr>
              <a:t>temperature Inputs</a:t>
            </a:r>
          </a:p>
          <a:p>
            <a:pPr marL="285750" indent="-285750">
              <a:spcAft>
                <a:spcPts val="600"/>
              </a:spcAft>
              <a:buFont typeface="Arial" panose="020B0604020202020204" pitchFamily="34" charset="0"/>
              <a:buChar char="•"/>
            </a:pPr>
            <a:r>
              <a:rPr lang="en-US" sz="1400" dirty="0">
                <a:solidFill>
                  <a:srgbClr val="58595B"/>
                </a:solidFill>
                <a:latin typeface="DINPro" panose="020B0504020101020102" pitchFamily="34" charset="0"/>
                <a:cs typeface="Arial" panose="020B0604020202020204" pitchFamily="34" charset="0"/>
              </a:rPr>
              <a:t>Employs Machine Learning Methods</a:t>
            </a:r>
          </a:p>
          <a:p>
            <a:pPr marL="285750" indent="-285750">
              <a:spcAft>
                <a:spcPts val="600"/>
              </a:spcAft>
              <a:buFont typeface="Arial" panose="020B0604020202020204" pitchFamily="34" charset="0"/>
              <a:buChar char="•"/>
            </a:pPr>
            <a:r>
              <a:rPr lang="en-US" sz="1400" dirty="0">
                <a:solidFill>
                  <a:srgbClr val="58595B"/>
                </a:solidFill>
                <a:latin typeface="DINPro" panose="020B0504020101020102" pitchFamily="34" charset="0"/>
                <a:cs typeface="Arial" panose="020B0604020202020204" pitchFamily="34" charset="0"/>
              </a:rPr>
              <a:t>Fast Response Time</a:t>
            </a:r>
          </a:p>
          <a:p>
            <a:pPr marL="285750" indent="-285750">
              <a:spcAft>
                <a:spcPts val="600"/>
              </a:spcAft>
              <a:buFont typeface="Arial" panose="020B0604020202020204" pitchFamily="34" charset="0"/>
              <a:buChar char="•"/>
            </a:pPr>
            <a:r>
              <a:rPr lang="en-US" sz="1400" dirty="0">
                <a:solidFill>
                  <a:srgbClr val="58595B"/>
                </a:solidFill>
                <a:latin typeface="DINPro" panose="020B0504020101020102" pitchFamily="34" charset="0"/>
                <a:cs typeface="Arial" panose="020B0604020202020204" pitchFamily="34" charset="0"/>
              </a:rPr>
              <a:t>Large Field Of </a:t>
            </a:r>
            <a:r>
              <a:rPr lang="en-US" sz="1400" dirty="0" smtClean="0">
                <a:solidFill>
                  <a:srgbClr val="58595B"/>
                </a:solidFill>
                <a:latin typeface="DINPro" panose="020B0504020101020102" pitchFamily="34" charset="0"/>
                <a:cs typeface="Arial" panose="020B0604020202020204" pitchFamily="34" charset="0"/>
              </a:rPr>
              <a:t>View </a:t>
            </a:r>
            <a:br>
              <a:rPr lang="en-US" sz="1400" dirty="0" smtClean="0">
                <a:solidFill>
                  <a:srgbClr val="58595B"/>
                </a:solidFill>
                <a:latin typeface="DINPro" panose="020B0504020101020102" pitchFamily="34" charset="0"/>
                <a:cs typeface="Arial" panose="020B0604020202020204" pitchFamily="34" charset="0"/>
              </a:rPr>
            </a:br>
            <a:r>
              <a:rPr lang="en-US" sz="1400" dirty="0" smtClean="0">
                <a:solidFill>
                  <a:srgbClr val="58595B"/>
                </a:solidFill>
                <a:latin typeface="DINPro" panose="020B0504020101020102" pitchFamily="34" charset="0"/>
                <a:cs typeface="Arial" panose="020B0604020202020204" pitchFamily="34" charset="0"/>
              </a:rPr>
              <a:t>(PIR senses 33ft in diameter)</a:t>
            </a:r>
            <a:endParaRPr lang="en-US" sz="1400" dirty="0">
              <a:solidFill>
                <a:srgbClr val="58595B"/>
              </a:solidFill>
              <a:latin typeface="DINPro" panose="020B0504020101020102" pitchFamily="34" charset="0"/>
              <a:cs typeface="Arial" panose="020B0604020202020204" pitchFamily="34" charset="0"/>
            </a:endParaRPr>
          </a:p>
          <a:p>
            <a:pPr marL="285750" indent="-285750">
              <a:spcAft>
                <a:spcPts val="600"/>
              </a:spcAft>
              <a:buFont typeface="Arial" panose="020B0604020202020204" pitchFamily="34" charset="0"/>
              <a:buChar char="•"/>
            </a:pPr>
            <a:r>
              <a:rPr lang="en-US" sz="1400" b="1" dirty="0" smtClean="0">
                <a:solidFill>
                  <a:srgbClr val="58595B"/>
                </a:solidFill>
                <a:latin typeface="DINPro" panose="020B0504020101020102" pitchFamily="34" charset="0"/>
                <a:cs typeface="Arial" panose="020B0604020202020204" pitchFamily="34" charset="0"/>
              </a:rPr>
              <a:t>Sensor Fusion: </a:t>
            </a:r>
            <a:r>
              <a:rPr lang="en-US" sz="1400" dirty="0" smtClean="0">
                <a:solidFill>
                  <a:srgbClr val="58595B"/>
                </a:solidFill>
                <a:latin typeface="DINPro" panose="020B0504020101020102" pitchFamily="34" charset="0"/>
                <a:cs typeface="Arial" panose="020B0604020202020204" pitchFamily="34" charset="0"/>
              </a:rPr>
              <a:t>Combining </a:t>
            </a:r>
            <a:r>
              <a:rPr lang="en-US" sz="1400" dirty="0">
                <a:solidFill>
                  <a:srgbClr val="58595B"/>
                </a:solidFill>
                <a:latin typeface="DINPro" panose="020B0504020101020102" pitchFamily="34" charset="0"/>
                <a:cs typeface="Arial" panose="020B0604020202020204" pitchFamily="34" charset="0"/>
              </a:rPr>
              <a:t>Audio Detection and thermal shifts</a:t>
            </a:r>
          </a:p>
          <a:p>
            <a:pPr marL="285750" indent="-285750">
              <a:spcAft>
                <a:spcPts val="600"/>
              </a:spcAft>
              <a:buFont typeface="Arial" panose="020B0604020202020204" pitchFamily="34" charset="0"/>
              <a:buChar char="•"/>
            </a:pPr>
            <a:r>
              <a:rPr lang="en-US" sz="1400" dirty="0" smtClean="0">
                <a:solidFill>
                  <a:srgbClr val="58595B"/>
                </a:solidFill>
                <a:latin typeface="DINPro" panose="020B0504020101020102" pitchFamily="34" charset="0"/>
                <a:cs typeface="Arial" panose="020B0604020202020204" pitchFamily="34" charset="0"/>
              </a:rPr>
              <a:t>Silent </a:t>
            </a:r>
            <a:r>
              <a:rPr lang="en-US" sz="1400" dirty="0">
                <a:solidFill>
                  <a:srgbClr val="58595B"/>
                </a:solidFill>
                <a:latin typeface="DINPro" panose="020B0504020101020102" pitchFamily="34" charset="0"/>
                <a:cs typeface="Arial" panose="020B0604020202020204" pitchFamily="34" charset="0"/>
              </a:rPr>
              <a:t>alarms and situation </a:t>
            </a:r>
            <a:r>
              <a:rPr lang="en-US" sz="1400" dirty="0" smtClean="0">
                <a:solidFill>
                  <a:srgbClr val="58595B"/>
                </a:solidFill>
                <a:latin typeface="DINPro" panose="020B0504020101020102" pitchFamily="34" charset="0"/>
                <a:cs typeface="Arial" panose="020B0604020202020204" pitchFamily="34" charset="0"/>
              </a:rPr>
              <a:t>detection</a:t>
            </a:r>
          </a:p>
          <a:p>
            <a:pPr marL="285750" indent="-285750">
              <a:spcAft>
                <a:spcPts val="600"/>
              </a:spcAft>
              <a:buFont typeface="Arial" panose="020B0604020202020204" pitchFamily="34" charset="0"/>
              <a:buChar char="•"/>
            </a:pPr>
            <a:r>
              <a:rPr lang="en-US" sz="1400" dirty="0" smtClean="0">
                <a:solidFill>
                  <a:srgbClr val="58595B"/>
                </a:solidFill>
                <a:latin typeface="DINPro" panose="020B0504020101020102" pitchFamily="34" charset="0"/>
                <a:cs typeface="Arial" panose="020B0604020202020204" pitchFamily="34" charset="0"/>
              </a:rPr>
              <a:t>Integrated cleanly with existing BACnet Systems</a:t>
            </a:r>
            <a:endParaRPr lang="en-US" sz="1400" dirty="0">
              <a:solidFill>
                <a:srgbClr val="58595B"/>
              </a:solidFill>
              <a:latin typeface="DINPro" panose="020B0504020101020102" pitchFamily="34" charset="0"/>
              <a:cs typeface="Arial" panose="020B0604020202020204" pitchFamily="34" charset="0"/>
            </a:endParaRPr>
          </a:p>
          <a:p>
            <a:pPr marL="285750" indent="-285750">
              <a:spcAft>
                <a:spcPts val="600"/>
              </a:spcAft>
              <a:buFont typeface="Arial" panose="020B0604020202020204" pitchFamily="34" charset="0"/>
              <a:buChar char="•"/>
            </a:pPr>
            <a:endParaRPr lang="en-US" sz="1400" dirty="0">
              <a:solidFill>
                <a:srgbClr val="58595B"/>
              </a:solidFill>
              <a:latin typeface="DINPro" panose="020B0504020101020102" pitchFamily="34" charset="0"/>
              <a:cs typeface="Arial" panose="020B0604020202020204" pitchFamily="34" charset="0"/>
            </a:endParaRPr>
          </a:p>
        </p:txBody>
      </p:sp>
      <p:sp>
        <p:nvSpPr>
          <p:cNvPr id="6" name="TextBox 5"/>
          <p:cNvSpPr txBox="1"/>
          <p:nvPr/>
        </p:nvSpPr>
        <p:spPr>
          <a:xfrm>
            <a:off x="4105276" y="1879129"/>
            <a:ext cx="3869148" cy="4453518"/>
          </a:xfrm>
          <a:prstGeom prst="rect">
            <a:avLst/>
          </a:prstGeom>
          <a:noFill/>
        </p:spPr>
        <p:txBody>
          <a:bodyPr wrap="square" rtlCol="0" anchor="t" anchorCtr="0">
            <a:noAutofit/>
          </a:bodyPr>
          <a:lstStyle/>
          <a:p>
            <a:pPr>
              <a:lnSpc>
                <a:spcPct val="80000"/>
              </a:lnSpc>
            </a:pPr>
            <a:r>
              <a:rPr lang="en-US" sz="1600" b="1" spc="200" dirty="0" smtClean="0">
                <a:solidFill>
                  <a:schemeClr val="bg1">
                    <a:lumMod val="65000"/>
                  </a:schemeClr>
                </a:solidFill>
                <a:latin typeface="DINPro-Black" panose="02000503030000020004" pitchFamily="50" charset="0"/>
                <a:cs typeface="Arial" panose="020B0604020202020204" pitchFamily="34" charset="0"/>
              </a:rPr>
              <a:t>BENEFITS</a:t>
            </a:r>
            <a:r>
              <a:rPr lang="en-US" sz="1600" b="1" spc="200" dirty="0" smtClean="0">
                <a:solidFill>
                  <a:srgbClr val="E31937"/>
                </a:solidFill>
                <a:latin typeface="DINPro-Black" panose="02000503030000020004" pitchFamily="50" charset="0"/>
                <a:cs typeface="Arial" panose="020B0604020202020204" pitchFamily="34" charset="0"/>
              </a:rPr>
              <a:t> FOR INSTALLERS</a:t>
            </a:r>
          </a:p>
          <a:p>
            <a:endParaRPr lang="en-US" sz="1600" spc="50" dirty="0" smtClean="0">
              <a:solidFill>
                <a:srgbClr val="58595B"/>
              </a:solidFill>
              <a:latin typeface="DINPro" panose="020B0504020101020102" pitchFamily="34" charset="0"/>
              <a:cs typeface="Arial" panose="020B0604020202020204" pitchFamily="34" charset="0"/>
            </a:endParaRPr>
          </a:p>
          <a:p>
            <a:pPr marL="285750" indent="-285750">
              <a:spcAft>
                <a:spcPts val="600"/>
              </a:spcAft>
              <a:buFont typeface="Arial" panose="020B0604020202020204" pitchFamily="34" charset="0"/>
              <a:buChar char="•"/>
            </a:pPr>
            <a:r>
              <a:rPr lang="en-US" sz="1400" spc="50" dirty="0" smtClean="0">
                <a:solidFill>
                  <a:srgbClr val="58595B"/>
                </a:solidFill>
                <a:latin typeface="DINPro" panose="020B0504020101020102" pitchFamily="34" charset="0"/>
                <a:cs typeface="Arial" panose="020B0604020202020204" pitchFamily="34" charset="0"/>
              </a:rPr>
              <a:t>Installation Costs: 6 </a:t>
            </a:r>
            <a:r>
              <a:rPr lang="en-US" sz="1400" spc="50" dirty="0">
                <a:solidFill>
                  <a:srgbClr val="58595B"/>
                </a:solidFill>
                <a:latin typeface="DINPro" panose="020B0504020101020102" pitchFamily="34" charset="0"/>
                <a:cs typeface="Arial" panose="020B0604020202020204" pitchFamily="34" charset="0"/>
              </a:rPr>
              <a:t>devices </a:t>
            </a:r>
            <a:r>
              <a:rPr lang="en-US" sz="1400" spc="50" dirty="0" smtClean="0">
                <a:solidFill>
                  <a:srgbClr val="58595B"/>
                </a:solidFill>
                <a:latin typeface="DINPro" panose="020B0504020101020102" pitchFamily="34" charset="0"/>
                <a:cs typeface="Arial" panose="020B0604020202020204" pitchFamily="34" charset="0"/>
              </a:rPr>
              <a:t>in </a:t>
            </a:r>
            <a:r>
              <a:rPr lang="en-US" sz="1400" spc="50" dirty="0">
                <a:solidFill>
                  <a:srgbClr val="58595B"/>
                </a:solidFill>
                <a:latin typeface="DINPro" panose="020B0504020101020102" pitchFamily="34" charset="0"/>
                <a:cs typeface="Arial" panose="020B0604020202020204" pitchFamily="34" charset="0"/>
              </a:rPr>
              <a:t>1</a:t>
            </a:r>
          </a:p>
          <a:p>
            <a:pPr marL="285750" indent="-285750">
              <a:spcAft>
                <a:spcPts val="600"/>
              </a:spcAft>
              <a:buFont typeface="Arial" panose="020B0604020202020204" pitchFamily="34" charset="0"/>
              <a:buChar char="•"/>
            </a:pPr>
            <a:r>
              <a:rPr lang="en-US" sz="1400" spc="50" dirty="0">
                <a:solidFill>
                  <a:srgbClr val="58595B"/>
                </a:solidFill>
                <a:latin typeface="DINPro" panose="020B0504020101020102" pitchFamily="34" charset="0"/>
                <a:cs typeface="Arial" panose="020B0604020202020204" pitchFamily="34" charset="0"/>
              </a:rPr>
              <a:t>Fewer systems required in room</a:t>
            </a:r>
          </a:p>
          <a:p>
            <a:pPr marL="285750" indent="-285750">
              <a:spcAft>
                <a:spcPts val="600"/>
              </a:spcAft>
              <a:buFont typeface="Arial" panose="020B0604020202020204" pitchFamily="34" charset="0"/>
              <a:buChar char="•"/>
            </a:pPr>
            <a:r>
              <a:rPr lang="en-US" sz="1400" spc="50" dirty="0" smtClean="0">
                <a:solidFill>
                  <a:srgbClr val="58595B"/>
                </a:solidFill>
                <a:latin typeface="DINPro" panose="020B0504020101020102" pitchFamily="34" charset="0"/>
                <a:cs typeface="Arial" panose="020B0604020202020204" pitchFamily="34" charset="0"/>
              </a:rPr>
              <a:t>Less cost </a:t>
            </a:r>
            <a:r>
              <a:rPr lang="en-US" sz="1400" spc="50" dirty="0">
                <a:solidFill>
                  <a:srgbClr val="58595B"/>
                </a:solidFill>
                <a:latin typeface="DINPro" panose="020B0504020101020102" pitchFamily="34" charset="0"/>
                <a:cs typeface="Arial" panose="020B0604020202020204" pitchFamily="34" charset="0"/>
              </a:rPr>
              <a:t>to move location and walls</a:t>
            </a:r>
          </a:p>
          <a:p>
            <a:pPr marL="285750" indent="-285750">
              <a:spcAft>
                <a:spcPts val="600"/>
              </a:spcAft>
              <a:buFont typeface="Arial" panose="020B0604020202020204" pitchFamily="34" charset="0"/>
              <a:buChar char="•"/>
            </a:pPr>
            <a:r>
              <a:rPr lang="en-US" sz="1400" spc="50" dirty="0">
                <a:solidFill>
                  <a:srgbClr val="58595B"/>
                </a:solidFill>
                <a:latin typeface="DINPro" panose="020B0504020101020102" pitchFamily="34" charset="0"/>
                <a:cs typeface="Arial" panose="020B0604020202020204" pitchFamily="34" charset="0"/>
              </a:rPr>
              <a:t>Costs less to install than traditional systems</a:t>
            </a:r>
          </a:p>
          <a:p>
            <a:pPr marL="285750" indent="-285750">
              <a:spcAft>
                <a:spcPts val="600"/>
              </a:spcAft>
              <a:buFont typeface="Arial" panose="020B0604020202020204" pitchFamily="34" charset="0"/>
              <a:buChar char="•"/>
            </a:pPr>
            <a:r>
              <a:rPr lang="en-US" sz="1400" spc="50" dirty="0">
                <a:solidFill>
                  <a:srgbClr val="58595B"/>
                </a:solidFill>
                <a:latin typeface="DINPro" panose="020B0504020101020102" pitchFamily="34" charset="0"/>
                <a:cs typeface="Arial" panose="020B0604020202020204" pitchFamily="34" charset="0"/>
              </a:rPr>
              <a:t>Faster installation</a:t>
            </a:r>
          </a:p>
          <a:p>
            <a:pPr marL="285750" indent="-285750">
              <a:spcAft>
                <a:spcPts val="600"/>
              </a:spcAft>
              <a:buFont typeface="Arial" panose="020B0604020202020204" pitchFamily="34" charset="0"/>
              <a:buChar char="•"/>
            </a:pPr>
            <a:r>
              <a:rPr lang="en-US" sz="1400" spc="50" dirty="0">
                <a:solidFill>
                  <a:srgbClr val="58595B"/>
                </a:solidFill>
                <a:latin typeface="DINPro" panose="020B0504020101020102" pitchFamily="34" charset="0"/>
                <a:cs typeface="Arial" panose="020B0604020202020204" pitchFamily="34" charset="0"/>
              </a:rPr>
              <a:t>Located for </a:t>
            </a:r>
            <a:r>
              <a:rPr lang="en-US" sz="1400" spc="50" dirty="0" smtClean="0">
                <a:solidFill>
                  <a:srgbClr val="58595B"/>
                </a:solidFill>
                <a:latin typeface="DINPro" panose="020B0504020101020102" pitchFamily="34" charset="0"/>
                <a:cs typeface="Arial" panose="020B0604020202020204" pitchFamily="34" charset="0"/>
              </a:rPr>
              <a:t>easier integration installation</a:t>
            </a:r>
          </a:p>
          <a:p>
            <a:pPr marL="285750" indent="-285750">
              <a:spcAft>
                <a:spcPts val="600"/>
              </a:spcAft>
              <a:buFont typeface="Arial" panose="020B0604020202020204" pitchFamily="34" charset="0"/>
              <a:buChar char="•"/>
            </a:pPr>
            <a:r>
              <a:rPr lang="en-US" sz="1400" spc="50" dirty="0" smtClean="0">
                <a:solidFill>
                  <a:srgbClr val="58595B"/>
                </a:solidFill>
                <a:latin typeface="DINPro" panose="020B0504020101020102" pitchFamily="34" charset="0"/>
                <a:cs typeface="Arial" panose="020B0604020202020204" pitchFamily="34" charset="0"/>
              </a:rPr>
              <a:t>Architect friendly with the elimination of wall acne.</a:t>
            </a:r>
          </a:p>
          <a:p>
            <a:pPr marL="285750" indent="-285750">
              <a:spcAft>
                <a:spcPts val="600"/>
              </a:spcAft>
              <a:buFont typeface="Arial" panose="020B0604020202020204" pitchFamily="34" charset="0"/>
              <a:buChar char="•"/>
            </a:pPr>
            <a:r>
              <a:rPr lang="en-US" sz="1400" spc="50" dirty="0">
                <a:solidFill>
                  <a:srgbClr val="58595B"/>
                </a:solidFill>
                <a:latin typeface="DINPro" panose="020B0504020101020102" pitchFamily="34" charset="0"/>
                <a:cs typeface="Arial" panose="020B0604020202020204" pitchFamily="34" charset="0"/>
              </a:rPr>
              <a:t>Fast hardware upgrade – twist in </a:t>
            </a:r>
            <a:r>
              <a:rPr lang="en-US" sz="1400" spc="50" dirty="0" smtClean="0">
                <a:solidFill>
                  <a:srgbClr val="58595B"/>
                </a:solidFill>
                <a:latin typeface="DINPro" panose="020B0504020101020102" pitchFamily="34" charset="0"/>
                <a:cs typeface="Arial" panose="020B0604020202020204" pitchFamily="34" charset="0"/>
              </a:rPr>
              <a:t>mount</a:t>
            </a:r>
          </a:p>
          <a:p>
            <a:pPr marL="285750" indent="-285750">
              <a:spcAft>
                <a:spcPts val="600"/>
              </a:spcAft>
              <a:buFont typeface="Arial" panose="020B0604020202020204" pitchFamily="34" charset="0"/>
              <a:buChar char="•"/>
            </a:pPr>
            <a:r>
              <a:rPr lang="en-US" sz="1400" spc="50" dirty="0">
                <a:solidFill>
                  <a:srgbClr val="58595B"/>
                </a:solidFill>
                <a:latin typeface="DINPro" panose="020B0504020101020102" pitchFamily="34" charset="0"/>
                <a:cs typeface="Arial" panose="020B0604020202020204" pitchFamily="34" charset="0"/>
              </a:rPr>
              <a:t>Radiant heat load </a:t>
            </a:r>
            <a:r>
              <a:rPr lang="en-US" sz="1400" spc="50" dirty="0" smtClean="0">
                <a:solidFill>
                  <a:srgbClr val="58595B"/>
                </a:solidFill>
                <a:latin typeface="DINPro" panose="020B0504020101020102" pitchFamily="34" charset="0"/>
                <a:cs typeface="Arial" panose="020B0604020202020204" pitchFamily="34" charset="0"/>
              </a:rPr>
              <a:t>calibration</a:t>
            </a:r>
            <a:endParaRPr lang="en-US" sz="1400" spc="50" dirty="0" smtClean="0">
              <a:solidFill>
                <a:srgbClr val="00B050"/>
              </a:solidFill>
              <a:latin typeface="DINPro" panose="020B0504020101020102" pitchFamily="34" charset="0"/>
              <a:cs typeface="Arial" panose="020B0604020202020204" pitchFamily="34" charset="0"/>
            </a:endParaRPr>
          </a:p>
          <a:p>
            <a:pPr marL="285750" indent="-285750">
              <a:spcAft>
                <a:spcPts val="600"/>
              </a:spcAft>
              <a:buFont typeface="Arial" panose="020B0604020202020204" pitchFamily="34" charset="0"/>
              <a:buChar char="•"/>
            </a:pPr>
            <a:r>
              <a:rPr lang="en-US" sz="1400" spc="50" dirty="0" smtClean="0">
                <a:solidFill>
                  <a:srgbClr val="58595B"/>
                </a:solidFill>
                <a:latin typeface="DINPro" panose="020B0504020101020102" pitchFamily="34" charset="0"/>
                <a:cs typeface="Arial" panose="020B0604020202020204" pitchFamily="34" charset="0"/>
              </a:rPr>
              <a:t>No solar gain</a:t>
            </a:r>
            <a:endParaRPr lang="en-US" sz="1400" spc="50" dirty="0">
              <a:solidFill>
                <a:srgbClr val="58595B"/>
              </a:solidFill>
              <a:latin typeface="DINPro" panose="020B0504020101020102" pitchFamily="34" charset="0"/>
              <a:cs typeface="Arial" panose="020B0604020202020204" pitchFamily="34" charset="0"/>
            </a:endParaRPr>
          </a:p>
        </p:txBody>
      </p:sp>
      <p:sp>
        <p:nvSpPr>
          <p:cNvPr id="7" name="TextBox 6"/>
          <p:cNvSpPr txBox="1"/>
          <p:nvPr/>
        </p:nvSpPr>
        <p:spPr>
          <a:xfrm>
            <a:off x="7846835" y="1879129"/>
            <a:ext cx="4202290" cy="4453518"/>
          </a:xfrm>
          <a:prstGeom prst="rect">
            <a:avLst/>
          </a:prstGeom>
          <a:noFill/>
        </p:spPr>
        <p:txBody>
          <a:bodyPr wrap="square" rtlCol="0" anchor="t" anchorCtr="0">
            <a:noAutofit/>
          </a:bodyPr>
          <a:lstStyle/>
          <a:p>
            <a:pPr>
              <a:lnSpc>
                <a:spcPct val="80000"/>
              </a:lnSpc>
            </a:pPr>
            <a:r>
              <a:rPr lang="en-US" sz="1600" b="1" spc="200" dirty="0" smtClean="0">
                <a:solidFill>
                  <a:schemeClr val="bg1">
                    <a:lumMod val="65000"/>
                  </a:schemeClr>
                </a:solidFill>
                <a:latin typeface="DINPro-Black" panose="02000503030000020004" pitchFamily="50" charset="0"/>
                <a:cs typeface="Arial" panose="020B0604020202020204" pitchFamily="34" charset="0"/>
              </a:rPr>
              <a:t>BENEFITS</a:t>
            </a:r>
            <a:r>
              <a:rPr lang="en-US" sz="1600" b="1" spc="200" dirty="0" smtClean="0">
                <a:solidFill>
                  <a:srgbClr val="E31937"/>
                </a:solidFill>
                <a:latin typeface="DINPro-Black" panose="02000503030000020004" pitchFamily="50" charset="0"/>
                <a:cs typeface="Arial" panose="020B0604020202020204" pitchFamily="34" charset="0"/>
              </a:rPr>
              <a:t> FOR BUILDING OWNERS</a:t>
            </a:r>
          </a:p>
          <a:p>
            <a:endParaRPr lang="en-US" sz="1600" spc="50" dirty="0" smtClean="0">
              <a:solidFill>
                <a:srgbClr val="58595B"/>
              </a:solidFill>
              <a:latin typeface="DINPro" panose="020B0504020101020102" pitchFamily="34" charset="0"/>
              <a:cs typeface="Arial" panose="020B0604020202020204" pitchFamily="34" charset="0"/>
            </a:endParaRPr>
          </a:p>
          <a:p>
            <a:pPr marL="285750" indent="-285750">
              <a:spcAft>
                <a:spcPts val="600"/>
              </a:spcAft>
              <a:buFont typeface="Arial" panose="020B0604020202020204" pitchFamily="34" charset="0"/>
              <a:buChar char="•"/>
            </a:pPr>
            <a:r>
              <a:rPr lang="en-US" sz="1200" dirty="0" smtClean="0">
                <a:solidFill>
                  <a:srgbClr val="58595B"/>
                </a:solidFill>
                <a:latin typeface="DINPro" panose="020B0504020101020102" pitchFamily="34" charset="0"/>
                <a:cs typeface="Arial" panose="020B0604020202020204" pitchFamily="34" charset="0"/>
              </a:rPr>
              <a:t>A </a:t>
            </a:r>
            <a:r>
              <a:rPr lang="en-US" sz="1200" dirty="0">
                <a:solidFill>
                  <a:srgbClr val="58595B"/>
                </a:solidFill>
                <a:latin typeface="DINPro" panose="020B0504020101020102" pitchFamily="34" charset="0"/>
                <a:cs typeface="Arial" panose="020B0604020202020204" pitchFamily="34" charset="0"/>
              </a:rPr>
              <a:t>more vibrant, inviting, and responsive </a:t>
            </a:r>
            <a:r>
              <a:rPr lang="en-US" sz="1200" dirty="0" smtClean="0">
                <a:solidFill>
                  <a:srgbClr val="58595B"/>
                </a:solidFill>
                <a:latin typeface="DINPro" panose="020B0504020101020102" pitchFamily="34" charset="0"/>
                <a:cs typeface="Arial" panose="020B0604020202020204" pitchFamily="34" charset="0"/>
              </a:rPr>
              <a:t>workspace. Higher </a:t>
            </a:r>
            <a:r>
              <a:rPr lang="en-US" sz="1200" dirty="0">
                <a:solidFill>
                  <a:srgbClr val="58595B"/>
                </a:solidFill>
                <a:latin typeface="DINPro" panose="020B0504020101020102" pitchFamily="34" charset="0"/>
                <a:cs typeface="Arial" panose="020B0604020202020204" pitchFamily="34" charset="0"/>
              </a:rPr>
              <a:t>worker satisfaction and productivity</a:t>
            </a:r>
            <a:r>
              <a:rPr lang="en-US" sz="1200" dirty="0" smtClean="0">
                <a:solidFill>
                  <a:srgbClr val="58595B"/>
                </a:solidFill>
                <a:latin typeface="DINPro" panose="020B0504020101020102" pitchFamily="34" charset="0"/>
                <a:cs typeface="Arial" panose="020B0604020202020204" pitchFamily="34" charset="0"/>
              </a:rPr>
              <a:t>.</a:t>
            </a:r>
          </a:p>
          <a:p>
            <a:pPr marL="285750" indent="-285750">
              <a:spcAft>
                <a:spcPts val="600"/>
              </a:spcAft>
              <a:buFont typeface="Arial" panose="020B0604020202020204" pitchFamily="34" charset="0"/>
              <a:buChar char="•"/>
            </a:pPr>
            <a:r>
              <a:rPr lang="en-US" sz="1200" dirty="0" smtClean="0">
                <a:solidFill>
                  <a:srgbClr val="58595B"/>
                </a:solidFill>
                <a:latin typeface="DINPro" panose="020B0504020101020102" pitchFamily="34" charset="0"/>
                <a:cs typeface="Arial" panose="020B0604020202020204" pitchFamily="34" charset="0"/>
              </a:rPr>
              <a:t>End user experience brings the controls </a:t>
            </a:r>
            <a:r>
              <a:rPr lang="en-US" sz="1200" dirty="0">
                <a:solidFill>
                  <a:srgbClr val="58595B"/>
                </a:solidFill>
                <a:latin typeface="DINPro" panose="020B0504020101020102" pitchFamily="34" charset="0"/>
                <a:cs typeface="Arial" panose="020B0604020202020204" pitchFamily="34" charset="0"/>
              </a:rPr>
              <a:t>to </a:t>
            </a:r>
            <a:r>
              <a:rPr lang="en-US" sz="1200" dirty="0" smtClean="0">
                <a:solidFill>
                  <a:srgbClr val="58595B"/>
                </a:solidFill>
                <a:latin typeface="DINPro" panose="020B0504020101020102" pitchFamily="34" charset="0"/>
                <a:cs typeface="Arial" panose="020B0604020202020204" pitchFamily="34" charset="0"/>
              </a:rPr>
              <a:t>the occupants </a:t>
            </a:r>
            <a:r>
              <a:rPr lang="en-US" sz="1200" dirty="0">
                <a:solidFill>
                  <a:srgbClr val="58595B"/>
                </a:solidFill>
                <a:latin typeface="DINPro" panose="020B0504020101020102" pitchFamily="34" charset="0"/>
                <a:cs typeface="Arial" panose="020B0604020202020204" pitchFamily="34" charset="0"/>
              </a:rPr>
              <a:t>location </a:t>
            </a:r>
            <a:r>
              <a:rPr lang="en-US" sz="1200" dirty="0" smtClean="0">
                <a:solidFill>
                  <a:srgbClr val="58595B"/>
                </a:solidFill>
                <a:latin typeface="DINPro" panose="020B0504020101020102" pitchFamily="34" charset="0"/>
                <a:cs typeface="Arial" panose="020B0604020202020204" pitchFamily="34" charset="0"/>
              </a:rPr>
              <a:t>within </a:t>
            </a:r>
            <a:r>
              <a:rPr lang="en-US" sz="1200" dirty="0">
                <a:solidFill>
                  <a:srgbClr val="58595B"/>
                </a:solidFill>
                <a:latin typeface="DINPro" panose="020B0504020101020102" pitchFamily="34" charset="0"/>
                <a:cs typeface="Arial" panose="020B0604020202020204" pitchFamily="34" charset="0"/>
              </a:rPr>
              <a:t>the room rather than </a:t>
            </a:r>
            <a:r>
              <a:rPr lang="en-US" sz="1200" dirty="0" smtClean="0">
                <a:solidFill>
                  <a:srgbClr val="58595B"/>
                </a:solidFill>
                <a:latin typeface="DINPro" panose="020B0504020101020102" pitchFamily="34" charset="0"/>
                <a:cs typeface="Arial" panose="020B0604020202020204" pitchFamily="34" charset="0"/>
              </a:rPr>
              <a:t>on the walls</a:t>
            </a:r>
          </a:p>
          <a:p>
            <a:pPr marL="285750" indent="-285750">
              <a:spcAft>
                <a:spcPts val="600"/>
              </a:spcAft>
              <a:buFont typeface="Arial" panose="020B0604020202020204" pitchFamily="34" charset="0"/>
              <a:buChar char="•"/>
            </a:pPr>
            <a:r>
              <a:rPr lang="en-US" sz="1200" dirty="0" smtClean="0">
                <a:solidFill>
                  <a:srgbClr val="58595B"/>
                </a:solidFill>
                <a:latin typeface="DINPro" panose="020B0504020101020102" pitchFamily="34" charset="0"/>
                <a:cs typeface="Arial" panose="020B0604020202020204" pitchFamily="34" charset="0"/>
              </a:rPr>
              <a:t>Immediate cost savings; reduced </a:t>
            </a:r>
            <a:r>
              <a:rPr lang="en-US" sz="1200" dirty="0">
                <a:solidFill>
                  <a:srgbClr val="58595B"/>
                </a:solidFill>
                <a:latin typeface="DINPro" panose="020B0504020101020102" pitchFamily="34" charset="0"/>
                <a:cs typeface="Arial" panose="020B0604020202020204" pitchFamily="34" charset="0"/>
              </a:rPr>
              <a:t>energy, operations, and maintenance costs</a:t>
            </a:r>
          </a:p>
          <a:p>
            <a:pPr marL="285750" indent="-285750">
              <a:spcAft>
                <a:spcPts val="600"/>
              </a:spcAft>
              <a:buFont typeface="Arial" panose="020B0604020202020204" pitchFamily="34" charset="0"/>
              <a:buChar char="•"/>
            </a:pPr>
            <a:r>
              <a:rPr lang="en-US" sz="1200" dirty="0" smtClean="0">
                <a:solidFill>
                  <a:srgbClr val="58595B"/>
                </a:solidFill>
                <a:latin typeface="DINPro" panose="020B0504020101020102" pitchFamily="34" charset="0"/>
                <a:cs typeface="Arial" panose="020B0604020202020204" pitchFamily="34" charset="0"/>
              </a:rPr>
              <a:t>No </a:t>
            </a:r>
            <a:r>
              <a:rPr lang="en-US" sz="1200" dirty="0">
                <a:solidFill>
                  <a:srgbClr val="58595B"/>
                </a:solidFill>
                <a:latin typeface="DINPro" panose="020B0504020101020102" pitchFamily="34" charset="0"/>
                <a:cs typeface="Arial" panose="020B0604020202020204" pitchFamily="34" charset="0"/>
              </a:rPr>
              <a:t>vandalism or </a:t>
            </a:r>
            <a:r>
              <a:rPr lang="en-US" sz="1200" dirty="0" smtClean="0">
                <a:solidFill>
                  <a:srgbClr val="58595B"/>
                </a:solidFill>
                <a:latin typeface="DINPro" panose="020B0504020101020102" pitchFamily="34" charset="0"/>
                <a:cs typeface="Arial" panose="020B0604020202020204" pitchFamily="34" charset="0"/>
              </a:rPr>
              <a:t>tampering and sterile </a:t>
            </a:r>
            <a:r>
              <a:rPr lang="en-US" sz="1200" dirty="0">
                <a:solidFill>
                  <a:srgbClr val="58595B"/>
                </a:solidFill>
                <a:latin typeface="DINPro" panose="020B0504020101020102" pitchFamily="34" charset="0"/>
                <a:cs typeface="Arial" panose="020B0604020202020204" pitchFamily="34" charset="0"/>
              </a:rPr>
              <a:t>for hospital </a:t>
            </a:r>
            <a:r>
              <a:rPr lang="en-US" sz="1200" dirty="0" smtClean="0">
                <a:solidFill>
                  <a:srgbClr val="58595B"/>
                </a:solidFill>
                <a:latin typeface="DINPro" panose="020B0504020101020102" pitchFamily="34" charset="0"/>
                <a:cs typeface="Arial" panose="020B0604020202020204" pitchFamily="34" charset="0"/>
              </a:rPr>
              <a:t>use. </a:t>
            </a:r>
            <a:endParaRPr lang="en-US" sz="1200" dirty="0">
              <a:solidFill>
                <a:srgbClr val="58595B"/>
              </a:solidFill>
              <a:latin typeface="DINPro" panose="020B0504020101020102" pitchFamily="34" charset="0"/>
              <a:cs typeface="Arial" panose="020B0604020202020204" pitchFamily="34" charset="0"/>
            </a:endParaRPr>
          </a:p>
          <a:p>
            <a:pPr marL="285750" indent="-285750">
              <a:spcAft>
                <a:spcPts val="600"/>
              </a:spcAft>
              <a:buFont typeface="Arial" panose="020B0604020202020204" pitchFamily="34" charset="0"/>
              <a:buChar char="•"/>
            </a:pPr>
            <a:r>
              <a:rPr lang="en-US" sz="1200" dirty="0" smtClean="0">
                <a:solidFill>
                  <a:srgbClr val="58595B"/>
                </a:solidFill>
                <a:latin typeface="DINPro" panose="020B0504020101020102" pitchFamily="34" charset="0"/>
                <a:cs typeface="Arial" panose="020B0604020202020204" pitchFamily="34" charset="0"/>
              </a:rPr>
              <a:t>Activity </a:t>
            </a:r>
            <a:r>
              <a:rPr lang="en-US" sz="1200" dirty="0">
                <a:solidFill>
                  <a:srgbClr val="58595B"/>
                </a:solidFill>
                <a:latin typeface="DINPro" panose="020B0504020101020102" pitchFamily="34" charset="0"/>
                <a:cs typeface="Arial" panose="020B0604020202020204" pitchFamily="34" charset="0"/>
              </a:rPr>
              <a:t>based App with </a:t>
            </a:r>
            <a:r>
              <a:rPr lang="en-US" sz="1200" dirty="0" smtClean="0">
                <a:solidFill>
                  <a:srgbClr val="58595B"/>
                </a:solidFill>
                <a:latin typeface="DINPro" panose="020B0504020101020102" pitchFamily="34" charset="0"/>
                <a:cs typeface="Arial" panose="020B0604020202020204" pitchFamily="34" charset="0"/>
              </a:rPr>
              <a:t>auto-location</a:t>
            </a:r>
            <a:endParaRPr lang="en-US" sz="1200" dirty="0">
              <a:solidFill>
                <a:srgbClr val="58595B"/>
              </a:solidFill>
              <a:latin typeface="DINPro" panose="020B0504020101020102" pitchFamily="34" charset="0"/>
              <a:cs typeface="Arial" panose="020B0604020202020204" pitchFamily="34" charset="0"/>
            </a:endParaRPr>
          </a:p>
          <a:p>
            <a:pPr marL="285750" indent="-285750">
              <a:spcAft>
                <a:spcPts val="600"/>
              </a:spcAft>
              <a:buFont typeface="Arial" panose="020B0604020202020204" pitchFamily="34" charset="0"/>
              <a:buChar char="•"/>
            </a:pPr>
            <a:r>
              <a:rPr lang="en-US" sz="1200" dirty="0" smtClean="0">
                <a:solidFill>
                  <a:srgbClr val="58595B"/>
                </a:solidFill>
                <a:latin typeface="DINPro" panose="020B0504020101020102" pitchFamily="34" charset="0"/>
                <a:cs typeface="Arial" panose="020B0604020202020204" pitchFamily="34" charset="0"/>
              </a:rPr>
              <a:t>‘</a:t>
            </a:r>
            <a:r>
              <a:rPr lang="en-US" sz="1200" dirty="0">
                <a:solidFill>
                  <a:srgbClr val="58595B"/>
                </a:solidFill>
                <a:latin typeface="DINPro" panose="020B0504020101020102" pitchFamily="34" charset="0"/>
                <a:cs typeface="Arial" panose="020B0604020202020204" pitchFamily="34" charset="0"/>
              </a:rPr>
              <a:t>Learning’ during unoccupied state – no false unoccupied state</a:t>
            </a:r>
          </a:p>
          <a:p>
            <a:pPr marL="285750" indent="-285750">
              <a:spcAft>
                <a:spcPts val="600"/>
              </a:spcAft>
              <a:buFont typeface="Arial" panose="020B0604020202020204" pitchFamily="34" charset="0"/>
              <a:buChar char="•"/>
            </a:pPr>
            <a:r>
              <a:rPr lang="en-US" sz="1200" dirty="0">
                <a:solidFill>
                  <a:srgbClr val="58595B"/>
                </a:solidFill>
                <a:latin typeface="DINPro" panose="020B0504020101020102" pitchFamily="34" charset="0"/>
                <a:cs typeface="Arial" panose="020B0604020202020204" pitchFamily="34" charset="0"/>
              </a:rPr>
              <a:t>User trust from unit interaction and acknowledgement</a:t>
            </a:r>
          </a:p>
          <a:p>
            <a:pPr marL="285750" indent="-285750">
              <a:spcAft>
                <a:spcPts val="600"/>
              </a:spcAft>
              <a:buFont typeface="Arial" panose="020B0604020202020204" pitchFamily="34" charset="0"/>
              <a:buChar char="•"/>
            </a:pPr>
            <a:r>
              <a:rPr lang="en-US" sz="1200" dirty="0" smtClean="0">
                <a:solidFill>
                  <a:srgbClr val="58595B"/>
                </a:solidFill>
                <a:latin typeface="DINPro" panose="020B0504020101020102" pitchFamily="34" charset="0"/>
                <a:cs typeface="Arial" panose="020B0604020202020204" pitchFamily="34" charset="0"/>
              </a:rPr>
              <a:t>Energy </a:t>
            </a:r>
            <a:r>
              <a:rPr lang="en-US" sz="1200" dirty="0">
                <a:solidFill>
                  <a:srgbClr val="58595B"/>
                </a:solidFill>
                <a:latin typeface="DINPro" panose="020B0504020101020102" pitchFamily="34" charset="0"/>
                <a:cs typeface="Arial" panose="020B0604020202020204" pitchFamily="34" charset="0"/>
              </a:rPr>
              <a:t>efficient </a:t>
            </a:r>
            <a:r>
              <a:rPr lang="en-US" sz="1200" dirty="0" smtClean="0">
                <a:solidFill>
                  <a:srgbClr val="58595B"/>
                </a:solidFill>
                <a:latin typeface="DINPro" panose="020B0504020101020102" pitchFamily="34" charset="0"/>
                <a:cs typeface="Arial" panose="020B0604020202020204" pitchFamily="34" charset="0"/>
              </a:rPr>
              <a:t>– Faster response time to thermal load changes than traditional sensors.</a:t>
            </a:r>
            <a:endParaRPr lang="en-US" sz="1200" dirty="0">
              <a:solidFill>
                <a:srgbClr val="58595B"/>
              </a:solidFill>
              <a:latin typeface="DINPro" panose="020B0504020101020102" pitchFamily="34" charset="0"/>
              <a:cs typeface="Arial" panose="020B0604020202020204" pitchFamily="34" charset="0"/>
            </a:endParaRPr>
          </a:p>
          <a:p>
            <a:pPr marL="285750" indent="-285750">
              <a:spcAft>
                <a:spcPts val="600"/>
              </a:spcAft>
              <a:buFont typeface="Arial" panose="020B0604020202020204" pitchFamily="34" charset="0"/>
              <a:buChar char="•"/>
            </a:pPr>
            <a:r>
              <a:rPr lang="en-US" sz="1200" dirty="0">
                <a:solidFill>
                  <a:srgbClr val="58595B"/>
                </a:solidFill>
                <a:latin typeface="DINPro" panose="020B0504020101020102" pitchFamily="34" charset="0"/>
                <a:cs typeface="Arial" panose="020B0604020202020204" pitchFamily="34" charset="0"/>
              </a:rPr>
              <a:t>Greater accuracy. </a:t>
            </a:r>
            <a:r>
              <a:rPr lang="en-US" sz="1200" dirty="0" smtClean="0">
                <a:solidFill>
                  <a:srgbClr val="58595B"/>
                </a:solidFill>
                <a:latin typeface="DINPro" panose="020B0504020101020102" pitchFamily="34" charset="0"/>
                <a:cs typeface="Arial" panose="020B0604020202020204" pitchFamily="34" charset="0"/>
              </a:rPr>
              <a:t>Sensor Fusion &amp; mounting location improves accuracy over traditional temperature sensors</a:t>
            </a:r>
            <a:endParaRPr lang="en-US" sz="1200" dirty="0">
              <a:solidFill>
                <a:srgbClr val="58595B"/>
              </a:solidFill>
              <a:latin typeface="DINPro" panose="020B0504020101020102" pitchFamily="34" charset="0"/>
              <a:cs typeface="Arial" panose="020B0604020202020204" pitchFamily="34" charset="0"/>
            </a:endParaRPr>
          </a:p>
        </p:txBody>
      </p:sp>
      <p:pic>
        <p:nvPicPr>
          <p:cNvPr id="8" name="Picture 7"/>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5951" y="6341470"/>
            <a:ext cx="1988188" cy="218421"/>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5533" y="5472541"/>
            <a:ext cx="633917" cy="666750"/>
          </a:xfrm>
          <a:prstGeom prst="rect">
            <a:avLst/>
          </a:prstGeom>
        </p:spPr>
      </p:pic>
    </p:spTree>
    <p:extLst>
      <p:ext uri="{BB962C8B-B14F-4D97-AF65-F5344CB8AC3E}">
        <p14:creationId xmlns:p14="http://schemas.microsoft.com/office/powerpoint/2010/main" val="39087341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24809" y="-56148"/>
            <a:ext cx="8310377" cy="2290618"/>
          </a:xfrm>
          <a:prstGeom prst="rect">
            <a:avLst/>
          </a:prstGeom>
          <a:noFill/>
        </p:spPr>
        <p:txBody>
          <a:bodyPr wrap="square" rtlCol="0" anchor="ctr" anchorCtr="0">
            <a:noAutofit/>
          </a:bodyPr>
          <a:lstStyle/>
          <a:p>
            <a:pPr algn="r">
              <a:lnSpc>
                <a:spcPct val="80000"/>
              </a:lnSpc>
              <a:spcAft>
                <a:spcPts val="1200"/>
              </a:spcAft>
            </a:pPr>
            <a:r>
              <a:rPr lang="en-US" sz="6000" spc="50" dirty="0">
                <a:solidFill>
                  <a:srgbClr val="E31937"/>
                </a:solidFill>
                <a:latin typeface="DINPro" panose="020B0504020101020102" pitchFamily="34" charset="0"/>
                <a:cs typeface="Arial" panose="020B0604020202020204" pitchFamily="34" charset="0"/>
              </a:rPr>
              <a:t>O</a:t>
            </a:r>
            <a:r>
              <a:rPr lang="en-US" sz="6000" spc="50" baseline="-25000" dirty="0">
                <a:solidFill>
                  <a:srgbClr val="E31937"/>
                </a:solidFill>
                <a:latin typeface="DINPro" panose="020B0504020101020102" pitchFamily="34" charset="0"/>
                <a:cs typeface="Arial" panose="020B0604020202020204" pitchFamily="34" charset="0"/>
              </a:rPr>
              <a:t>3</a:t>
            </a:r>
            <a:r>
              <a:rPr lang="en-US" sz="6000" spc="50" dirty="0">
                <a:solidFill>
                  <a:srgbClr val="E31937"/>
                </a:solidFill>
                <a:latin typeface="DINPro" panose="020B0504020101020102" pitchFamily="34" charset="0"/>
                <a:cs typeface="Arial" panose="020B0604020202020204" pitchFamily="34" charset="0"/>
              </a:rPr>
              <a:t> Sensor Hub </a:t>
            </a:r>
            <a:r>
              <a:rPr lang="en-US" sz="6000" spc="50" dirty="0" smtClean="0">
                <a:solidFill>
                  <a:srgbClr val="E31937"/>
                </a:solidFill>
                <a:latin typeface="DINPro" panose="020B0504020101020102" pitchFamily="34" charset="0"/>
                <a:cs typeface="Arial" panose="020B0604020202020204" pitchFamily="34" charset="0"/>
              </a:rPr>
              <a:t>Vision</a:t>
            </a:r>
            <a:endParaRPr lang="en-US" b="1" dirty="0">
              <a:solidFill>
                <a:srgbClr val="E31937"/>
              </a:solidFill>
              <a:latin typeface="DIN Condensed" panose="00000500000000000000" pitchFamily="2" charset="0"/>
            </a:endParaRPr>
          </a:p>
        </p:txBody>
      </p:sp>
      <p:sp>
        <p:nvSpPr>
          <p:cNvPr id="3" name="TextBox 2"/>
          <p:cNvSpPr txBox="1"/>
          <p:nvPr/>
        </p:nvSpPr>
        <p:spPr>
          <a:xfrm>
            <a:off x="4572000" y="2234470"/>
            <a:ext cx="7263186" cy="3419912"/>
          </a:xfrm>
          <a:prstGeom prst="rect">
            <a:avLst/>
          </a:prstGeom>
          <a:noFill/>
        </p:spPr>
        <p:txBody>
          <a:bodyPr wrap="square" rtlCol="0" anchor="t" anchorCtr="0">
            <a:noAutofit/>
          </a:bodyPr>
          <a:lstStyle/>
          <a:p>
            <a:pPr algn="ctr">
              <a:lnSpc>
                <a:spcPct val="80000"/>
              </a:lnSpc>
              <a:spcAft>
                <a:spcPts val="1200"/>
              </a:spcAft>
            </a:pPr>
            <a:r>
              <a:rPr lang="en-US" sz="2800" spc="50" dirty="0" smtClean="0">
                <a:solidFill>
                  <a:srgbClr val="E31937"/>
                </a:solidFill>
                <a:latin typeface="DINPro" panose="020B0504020101020102" pitchFamily="34" charset="0"/>
                <a:cs typeface="Arial" panose="020B0604020202020204" pitchFamily="34" charset="0"/>
              </a:rPr>
              <a:t>“</a:t>
            </a:r>
            <a:r>
              <a:rPr lang="en-US" sz="2800" spc="50" dirty="0" smtClean="0">
                <a:solidFill>
                  <a:srgbClr val="58595B"/>
                </a:solidFill>
                <a:latin typeface="DINPro" panose="020B0504020101020102" pitchFamily="34" charset="0"/>
                <a:cs typeface="Arial" panose="020B0604020202020204" pitchFamily="34" charset="0"/>
              </a:rPr>
              <a:t>To </a:t>
            </a:r>
            <a:r>
              <a:rPr lang="en-US" sz="2800" spc="50" dirty="0">
                <a:solidFill>
                  <a:srgbClr val="58595B"/>
                </a:solidFill>
                <a:latin typeface="DINPro" panose="020B0504020101020102" pitchFamily="34" charset="0"/>
                <a:cs typeface="Arial" panose="020B0604020202020204" pitchFamily="34" charset="0"/>
              </a:rPr>
              <a:t>become the </a:t>
            </a:r>
            <a:r>
              <a:rPr lang="en-US" sz="2800" spc="50" dirty="0" smtClean="0">
                <a:solidFill>
                  <a:srgbClr val="58595B"/>
                </a:solidFill>
                <a:latin typeface="DINPro" panose="020B0504020101020102" pitchFamily="34" charset="0"/>
                <a:cs typeface="Arial" panose="020B0604020202020204" pitchFamily="34" charset="0"/>
              </a:rPr>
              <a:t>Industry standard between</a:t>
            </a:r>
          </a:p>
          <a:p>
            <a:pPr algn="ctr">
              <a:lnSpc>
                <a:spcPct val="80000"/>
              </a:lnSpc>
              <a:spcAft>
                <a:spcPts val="1200"/>
              </a:spcAft>
            </a:pPr>
            <a:r>
              <a:rPr lang="en-US" sz="2800" spc="50" dirty="0" smtClean="0">
                <a:solidFill>
                  <a:srgbClr val="58595B"/>
                </a:solidFill>
                <a:latin typeface="DINPro" panose="020B0504020101020102" pitchFamily="34" charset="0"/>
                <a:cs typeface="Arial" panose="020B0604020202020204" pitchFamily="34" charset="0"/>
              </a:rPr>
              <a:t>room engagement </a:t>
            </a:r>
            <a:r>
              <a:rPr lang="en-US" sz="2800" spc="50" dirty="0">
                <a:solidFill>
                  <a:srgbClr val="58595B"/>
                </a:solidFill>
                <a:latin typeface="DINPro" panose="020B0504020101020102" pitchFamily="34" charset="0"/>
                <a:cs typeface="Arial" panose="020B0604020202020204" pitchFamily="34" charset="0"/>
              </a:rPr>
              <a:t>and building </a:t>
            </a:r>
            <a:r>
              <a:rPr lang="en-US" sz="2800" spc="50" dirty="0" smtClean="0">
                <a:solidFill>
                  <a:srgbClr val="58595B"/>
                </a:solidFill>
                <a:latin typeface="DINPro" panose="020B0504020101020102" pitchFamily="34" charset="0"/>
                <a:cs typeface="Arial" panose="020B0604020202020204" pitchFamily="34" charset="0"/>
              </a:rPr>
              <a:t>services.</a:t>
            </a:r>
            <a:r>
              <a:rPr lang="en-US" sz="2800" spc="50" dirty="0" smtClean="0">
                <a:solidFill>
                  <a:srgbClr val="E31937"/>
                </a:solidFill>
                <a:latin typeface="DINPro" panose="020B0504020101020102" pitchFamily="34" charset="0"/>
                <a:cs typeface="Arial" panose="020B0604020202020204" pitchFamily="34" charset="0"/>
              </a:rPr>
              <a:t>”</a:t>
            </a:r>
          </a:p>
          <a:p>
            <a:pPr algn="r">
              <a:lnSpc>
                <a:spcPct val="80000"/>
              </a:lnSpc>
              <a:spcAft>
                <a:spcPts val="1200"/>
              </a:spcAft>
            </a:pPr>
            <a:endParaRPr lang="en-US" sz="2800" spc="50" dirty="0" smtClean="0">
              <a:solidFill>
                <a:srgbClr val="E31937"/>
              </a:solidFill>
              <a:latin typeface="DINPro" panose="020B0504020101020102" pitchFamily="34" charset="0"/>
              <a:cs typeface="Arial" panose="020B0604020202020204" pitchFamily="34" charset="0"/>
            </a:endParaRPr>
          </a:p>
          <a:p>
            <a:r>
              <a:rPr lang="en-US" dirty="0" smtClean="0"/>
              <a:t>The </a:t>
            </a:r>
            <a:r>
              <a:rPr lang="en-US" dirty="0"/>
              <a:t>second generation Sensor Hub </a:t>
            </a:r>
            <a:r>
              <a:rPr lang="en-US" dirty="0" smtClean="0"/>
              <a:t>is </a:t>
            </a:r>
            <a:r>
              <a:rPr lang="en-US" dirty="0"/>
              <a:t>an open platform -</a:t>
            </a:r>
          </a:p>
          <a:p>
            <a:r>
              <a:rPr lang="en-US" dirty="0"/>
              <a:t>with multiple interfaces that make it possible to communicate</a:t>
            </a:r>
          </a:p>
          <a:p>
            <a:r>
              <a:rPr lang="en-US" dirty="0"/>
              <a:t>with and integrate into almost any system.</a:t>
            </a:r>
            <a:endParaRPr lang="en-US" sz="2800" spc="50" dirty="0" smtClean="0">
              <a:solidFill>
                <a:srgbClr val="E31937"/>
              </a:solidFill>
              <a:latin typeface="DINPro" panose="020B0504020101020102" pitchFamily="34" charset="0"/>
              <a:cs typeface="Arial" panose="020B0604020202020204" pitchFamily="34" charset="0"/>
            </a:endParaRPr>
          </a:p>
          <a:p>
            <a:pPr>
              <a:lnSpc>
                <a:spcPct val="80000"/>
              </a:lnSpc>
              <a:spcAft>
                <a:spcPts val="1200"/>
              </a:spcAft>
            </a:pPr>
            <a:endParaRPr lang="en-US" sz="2000" spc="50" dirty="0" smtClean="0">
              <a:solidFill>
                <a:srgbClr val="58595B"/>
              </a:solidFill>
              <a:latin typeface="DINPro" panose="020B0504020101020102" pitchFamily="34" charset="0"/>
              <a:cs typeface="Arial" panose="020B0604020202020204" pitchFamily="34" charset="0"/>
            </a:endParaRPr>
          </a:p>
          <a:p>
            <a:pPr algn="ctr">
              <a:lnSpc>
                <a:spcPct val="80000"/>
              </a:lnSpc>
              <a:spcAft>
                <a:spcPts val="1200"/>
              </a:spcAft>
            </a:pPr>
            <a:r>
              <a:rPr lang="en-US" sz="2000" b="1" spc="50" dirty="0">
                <a:solidFill>
                  <a:srgbClr val="FF0000"/>
                </a:solidFill>
                <a:latin typeface="DINPro" panose="020B0504020101020102" pitchFamily="34" charset="0"/>
                <a:cs typeface="Arial" panose="020B0604020202020204" pitchFamily="34" charset="0"/>
              </a:rPr>
              <a:t>“ Remember that time is money</a:t>
            </a:r>
            <a:r>
              <a:rPr lang="en-US" sz="2000" b="1" spc="50" dirty="0" smtClean="0">
                <a:solidFill>
                  <a:srgbClr val="FF0000"/>
                </a:solidFill>
                <a:latin typeface="DINPro" panose="020B0504020101020102" pitchFamily="34" charset="0"/>
                <a:cs typeface="Arial" panose="020B0604020202020204" pitchFamily="34" charset="0"/>
              </a:rPr>
              <a:t>.”</a:t>
            </a:r>
            <a:endParaRPr lang="en-US" sz="2000" b="1" spc="50" dirty="0">
              <a:solidFill>
                <a:srgbClr val="FF0000"/>
              </a:solidFill>
              <a:latin typeface="DINPro" panose="020B0504020101020102" pitchFamily="34" charset="0"/>
              <a:cs typeface="Arial" panose="020B0604020202020204" pitchFamily="34" charset="0"/>
            </a:endParaRPr>
          </a:p>
          <a:p>
            <a:pPr algn="ctr">
              <a:lnSpc>
                <a:spcPct val="80000"/>
              </a:lnSpc>
              <a:spcAft>
                <a:spcPts val="1200"/>
              </a:spcAft>
            </a:pPr>
            <a:r>
              <a:rPr lang="en-US" sz="2000" b="1" spc="50" dirty="0">
                <a:solidFill>
                  <a:srgbClr val="FF0000"/>
                </a:solidFill>
                <a:latin typeface="DINPro" panose="020B0504020101020102" pitchFamily="34" charset="0"/>
                <a:cs typeface="Arial" panose="020B0604020202020204" pitchFamily="34" charset="0"/>
              </a:rPr>
              <a:t>Benjamin Franklin</a:t>
            </a:r>
          </a:p>
          <a:p>
            <a:pPr>
              <a:lnSpc>
                <a:spcPct val="80000"/>
              </a:lnSpc>
              <a:spcAft>
                <a:spcPts val="1200"/>
              </a:spcAft>
            </a:pPr>
            <a:endParaRPr lang="en-US" sz="2000" spc="50" dirty="0" smtClean="0">
              <a:solidFill>
                <a:srgbClr val="58595B"/>
              </a:solidFill>
              <a:latin typeface="DINPro" panose="020B0504020101020102" pitchFamily="34" charset="0"/>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827" y="1072100"/>
            <a:ext cx="3565648" cy="3839928"/>
          </a:xfrm>
          <a:prstGeom prst="rect">
            <a:avLst/>
          </a:prstGeom>
        </p:spPr>
      </p:pic>
      <p:pic>
        <p:nvPicPr>
          <p:cNvPr id="5" name="Picture 4"/>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5951" y="6341470"/>
            <a:ext cx="1988188" cy="218421"/>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5533" y="5472541"/>
            <a:ext cx="633917" cy="666750"/>
          </a:xfrm>
          <a:prstGeom prst="rect">
            <a:avLst/>
          </a:prstGeom>
        </p:spPr>
      </p:pic>
      <p:pic>
        <p:nvPicPr>
          <p:cNvPr id="9" name="Picture 8"/>
          <p:cNvPicPr>
            <a:picLocks noChangeAspect="1"/>
          </p:cNvPicPr>
          <p:nvPr/>
        </p:nvPicPr>
        <p:blipFill>
          <a:blip r:embed="rId6">
            <a:clrChange>
              <a:clrFrom>
                <a:srgbClr val="FEFEFE"/>
              </a:clrFrom>
              <a:clrTo>
                <a:srgbClr val="FEFEFE">
                  <a:alpha val="0"/>
                </a:srgbClr>
              </a:clrTo>
            </a:clrChange>
          </a:blip>
          <a:stretch>
            <a:fillRect/>
          </a:stretch>
        </p:blipFill>
        <p:spPr>
          <a:xfrm>
            <a:off x="10601919" y="5851198"/>
            <a:ext cx="1281624" cy="775436"/>
          </a:xfrm>
          <a:prstGeom prst="rect">
            <a:avLst/>
          </a:prstGeom>
        </p:spPr>
      </p:pic>
    </p:spTree>
    <p:extLst>
      <p:ext uri="{BB962C8B-B14F-4D97-AF65-F5344CB8AC3E}">
        <p14:creationId xmlns:p14="http://schemas.microsoft.com/office/powerpoint/2010/main" val="7741031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3524809" y="-56148"/>
            <a:ext cx="8310377" cy="2290618"/>
          </a:xfrm>
          <a:prstGeom prst="rect">
            <a:avLst/>
          </a:prstGeom>
          <a:noFill/>
        </p:spPr>
        <p:txBody>
          <a:bodyPr wrap="square" rtlCol="0" anchor="ctr" anchorCtr="0">
            <a:noAutofit/>
          </a:bodyPr>
          <a:lstStyle/>
          <a:p>
            <a:pPr algn="r">
              <a:lnSpc>
                <a:spcPct val="80000"/>
              </a:lnSpc>
              <a:spcAft>
                <a:spcPts val="1200"/>
              </a:spcAft>
            </a:pPr>
            <a:r>
              <a:rPr lang="en-US" sz="6000" b="1" dirty="0">
                <a:solidFill>
                  <a:srgbClr val="58595B"/>
                </a:solidFill>
                <a:latin typeface="DIN Condensed" panose="020B0606040000020204" pitchFamily="2" charset="0"/>
                <a:ea typeface="DIN Condensed Light" panose="020B0506040000020204" pitchFamily="34" charset="0"/>
              </a:rPr>
              <a:t>O</a:t>
            </a:r>
            <a:r>
              <a:rPr lang="en-US" sz="6000" b="1" baseline="-25000" dirty="0">
                <a:solidFill>
                  <a:srgbClr val="58595B"/>
                </a:solidFill>
                <a:latin typeface="DIN Condensed" panose="020B0606040000020204" pitchFamily="2" charset="0"/>
                <a:ea typeface="DIN Condensed Light" panose="020B0506040000020204" pitchFamily="34" charset="0"/>
              </a:rPr>
              <a:t>3</a:t>
            </a:r>
            <a:r>
              <a:rPr lang="en-US" sz="6000" b="1" dirty="0">
                <a:solidFill>
                  <a:srgbClr val="58595B"/>
                </a:solidFill>
                <a:latin typeface="DIN Condensed" panose="020B0606040000020204" pitchFamily="2" charset="0"/>
                <a:ea typeface="DIN Condensed Light" panose="020B0506040000020204" pitchFamily="34" charset="0"/>
              </a:rPr>
              <a:t> Sensor Hub 2.0</a:t>
            </a:r>
            <a:br>
              <a:rPr lang="en-US" sz="6000" b="1" dirty="0">
                <a:solidFill>
                  <a:srgbClr val="58595B"/>
                </a:solidFill>
                <a:latin typeface="DIN Condensed" panose="020B0606040000020204" pitchFamily="2" charset="0"/>
                <a:ea typeface="DIN Condensed Light" panose="020B0506040000020204" pitchFamily="34" charset="0"/>
              </a:rPr>
            </a:br>
            <a:r>
              <a:rPr lang="en-US" b="1" dirty="0" smtClean="0">
                <a:solidFill>
                  <a:srgbClr val="E31937"/>
                </a:solidFill>
                <a:latin typeface="DIN Condensed" panose="00000500000000000000" pitchFamily="2" charset="0"/>
              </a:rPr>
              <a:t>Supporting Documents</a:t>
            </a:r>
            <a:endParaRPr lang="en-US" b="1" dirty="0">
              <a:solidFill>
                <a:srgbClr val="E31937"/>
              </a:solidFill>
              <a:latin typeface="DIN Condensed" panose="00000500000000000000" pitchFamily="2" charset="0"/>
            </a:endParaRPr>
          </a:p>
        </p:txBody>
      </p:sp>
      <p:pic>
        <p:nvPicPr>
          <p:cNvPr id="3" name="Picture 2"/>
          <p:cNvPicPr>
            <a:picLocks noChangeAspect="1"/>
          </p:cNvPicPr>
          <p:nvPr/>
        </p:nvPicPr>
        <p:blipFill>
          <a:blip r:embed="rId3">
            <a:clrChange>
              <a:clrFrom>
                <a:srgbClr val="FEFEFE"/>
              </a:clrFrom>
              <a:clrTo>
                <a:srgbClr val="FEFEFE">
                  <a:alpha val="0"/>
                </a:srgbClr>
              </a:clrTo>
            </a:clrChange>
          </a:blip>
          <a:stretch>
            <a:fillRect/>
          </a:stretch>
        </p:blipFill>
        <p:spPr>
          <a:xfrm>
            <a:off x="10604499" y="5853778"/>
            <a:ext cx="1281624" cy="775436"/>
          </a:xfrm>
          <a:prstGeom prst="rect">
            <a:avLst/>
          </a:prstGeom>
        </p:spPr>
      </p:pic>
      <p:sp>
        <p:nvSpPr>
          <p:cNvPr id="4" name="TextBox 3"/>
          <p:cNvSpPr txBox="1"/>
          <p:nvPr/>
        </p:nvSpPr>
        <p:spPr>
          <a:xfrm>
            <a:off x="387072" y="2435512"/>
            <a:ext cx="10071377" cy="3217224"/>
          </a:xfrm>
          <a:prstGeom prst="rect">
            <a:avLst/>
          </a:prstGeom>
          <a:noFill/>
        </p:spPr>
        <p:txBody>
          <a:bodyPr wrap="square" rtlCol="0" anchor="t" anchorCtr="0">
            <a:noAutofit/>
          </a:bodyPr>
          <a:lstStyle/>
          <a:p>
            <a:pPr>
              <a:lnSpc>
                <a:spcPct val="80000"/>
              </a:lnSpc>
              <a:spcAft>
                <a:spcPts val="1200"/>
              </a:spcAft>
            </a:pPr>
            <a:r>
              <a:rPr lang="en-US" sz="1400" b="1" dirty="0" smtClean="0">
                <a:solidFill>
                  <a:srgbClr val="58595B"/>
                </a:solidFill>
                <a:latin typeface="DINPro" panose="020B0504020101020102" pitchFamily="34" charset="0"/>
                <a:cs typeface="Arial" panose="020B0604020202020204" pitchFamily="34" charset="0"/>
              </a:rPr>
              <a:t>To help in the understanding and communication of this O3 Sensor Hub 2.0 product,</a:t>
            </a:r>
            <a:br>
              <a:rPr lang="en-US" sz="1400" b="1" dirty="0" smtClean="0">
                <a:solidFill>
                  <a:srgbClr val="58595B"/>
                </a:solidFill>
                <a:latin typeface="DINPro" panose="020B0504020101020102" pitchFamily="34" charset="0"/>
                <a:cs typeface="Arial" panose="020B0604020202020204" pitchFamily="34" charset="0"/>
              </a:rPr>
            </a:br>
            <a:r>
              <a:rPr lang="en-US" sz="1400" b="1" dirty="0" smtClean="0">
                <a:solidFill>
                  <a:srgbClr val="58595B"/>
                </a:solidFill>
                <a:latin typeface="DINPro" panose="020B0504020101020102" pitchFamily="34" charset="0"/>
                <a:cs typeface="Arial" panose="020B0604020202020204" pitchFamily="34" charset="0"/>
              </a:rPr>
              <a:t> we have developed some supporting documentation.</a:t>
            </a:r>
          </a:p>
          <a:p>
            <a:pPr>
              <a:lnSpc>
                <a:spcPct val="80000"/>
              </a:lnSpc>
              <a:spcAft>
                <a:spcPts val="1200"/>
              </a:spcAft>
            </a:pPr>
            <a:endParaRPr lang="en-US" sz="1400" b="1" dirty="0">
              <a:solidFill>
                <a:srgbClr val="58595B"/>
              </a:solidFill>
              <a:latin typeface="DINPro" panose="020B0504020101020102" pitchFamily="34" charset="0"/>
              <a:cs typeface="Arial" panose="020B0604020202020204" pitchFamily="34" charset="0"/>
            </a:endParaRPr>
          </a:p>
          <a:p>
            <a:pPr marL="285750" indent="-285750">
              <a:buFont typeface="Arial" panose="020B0604020202020204" pitchFamily="34" charset="0"/>
              <a:buChar char="•"/>
            </a:pPr>
            <a:r>
              <a:rPr lang="en-US" sz="1400" dirty="0">
                <a:solidFill>
                  <a:srgbClr val="58595B"/>
                </a:solidFill>
                <a:latin typeface="DINPro" panose="020B0504020101020102" pitchFamily="34" charset="0"/>
                <a:cs typeface="Arial" panose="020B0604020202020204" pitchFamily="34" charset="0"/>
              </a:rPr>
              <a:t>O3 Sensor Hub Specification Document</a:t>
            </a:r>
          </a:p>
          <a:p>
            <a:pPr marL="285750" indent="-285750">
              <a:buFont typeface="Arial" panose="020B0604020202020204" pitchFamily="34" charset="0"/>
              <a:buChar char="•"/>
            </a:pPr>
            <a:r>
              <a:rPr lang="en-US" sz="1400" dirty="0">
                <a:solidFill>
                  <a:srgbClr val="58595B"/>
                </a:solidFill>
                <a:latin typeface="DINPro" panose="020B0504020101020102" pitchFamily="34" charset="0"/>
                <a:cs typeface="Arial" panose="020B0604020202020204" pitchFamily="34" charset="0"/>
              </a:rPr>
              <a:t>O3 Sensor Hub v2.0 Use Case Document</a:t>
            </a:r>
          </a:p>
          <a:p>
            <a:pPr marL="285750" indent="-285750">
              <a:buFont typeface="Arial" panose="020B0604020202020204" pitchFamily="34" charset="0"/>
              <a:buChar char="•"/>
            </a:pPr>
            <a:r>
              <a:rPr lang="en-US" sz="1400" dirty="0">
                <a:solidFill>
                  <a:srgbClr val="58595B"/>
                </a:solidFill>
                <a:latin typeface="DINPro" panose="020B0504020101020102" pitchFamily="34" charset="0"/>
                <a:cs typeface="Arial" panose="020B0604020202020204" pitchFamily="34" charset="0"/>
              </a:rPr>
              <a:t>O3 Sensor Hub v2.0 developmental Gantt Chart</a:t>
            </a:r>
          </a:p>
          <a:p>
            <a:pPr>
              <a:lnSpc>
                <a:spcPct val="80000"/>
              </a:lnSpc>
              <a:spcAft>
                <a:spcPts val="1200"/>
              </a:spcAft>
            </a:pPr>
            <a:endParaRPr lang="en-US" sz="1400" b="1" dirty="0" smtClean="0">
              <a:solidFill>
                <a:srgbClr val="58595B"/>
              </a:solidFill>
              <a:latin typeface="DINPro" panose="020B0504020101020102" pitchFamily="34" charset="0"/>
              <a:cs typeface="Arial" panose="020B0604020202020204" pitchFamily="34" charset="0"/>
            </a:endParaRPr>
          </a:p>
          <a:p>
            <a:pPr>
              <a:lnSpc>
                <a:spcPct val="80000"/>
              </a:lnSpc>
              <a:spcAft>
                <a:spcPts val="1200"/>
              </a:spcAft>
            </a:pPr>
            <a:endParaRPr lang="en-US" sz="1400" b="1" dirty="0">
              <a:solidFill>
                <a:srgbClr val="58595B"/>
              </a:solidFill>
              <a:latin typeface="DINPro" panose="020B0504020101020102" pitchFamily="34" charset="0"/>
              <a:cs typeface="Arial" panose="020B0604020202020204" pitchFamily="34" charset="0"/>
            </a:endParaRPr>
          </a:p>
          <a:p>
            <a:pPr>
              <a:lnSpc>
                <a:spcPct val="80000"/>
              </a:lnSpc>
              <a:spcAft>
                <a:spcPts val="1200"/>
              </a:spcAft>
            </a:pPr>
            <a:r>
              <a:rPr lang="en-US" sz="1400" b="1" dirty="0" smtClean="0">
                <a:solidFill>
                  <a:schemeClr val="bg1">
                    <a:lumMod val="75000"/>
                  </a:schemeClr>
                </a:solidFill>
                <a:latin typeface="DINPro" panose="020B0504020101020102" pitchFamily="34" charset="0"/>
                <a:cs typeface="Arial" panose="020B0604020202020204" pitchFamily="34" charset="0"/>
              </a:rPr>
              <a:t>Stay tuned… more documents to come! </a:t>
            </a:r>
          </a:p>
        </p:txBody>
      </p:sp>
      <p:pic>
        <p:nvPicPr>
          <p:cNvPr id="5" name="Picture 4"/>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5951" y="6341470"/>
            <a:ext cx="1988188" cy="218421"/>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5533" y="5472541"/>
            <a:ext cx="633917" cy="66675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70374" y="1949740"/>
            <a:ext cx="3565648" cy="3839928"/>
          </a:xfrm>
          <a:prstGeom prst="rect">
            <a:avLst/>
          </a:prstGeom>
        </p:spPr>
      </p:pic>
    </p:spTree>
    <p:extLst>
      <p:ext uri="{BB962C8B-B14F-4D97-AF65-F5344CB8AC3E}">
        <p14:creationId xmlns:p14="http://schemas.microsoft.com/office/powerpoint/2010/main" val="30041623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33847" y="-56148"/>
            <a:ext cx="8301339" cy="2221832"/>
          </a:xfrm>
          <a:prstGeom prst="rect">
            <a:avLst/>
          </a:prstGeom>
          <a:noFill/>
        </p:spPr>
        <p:txBody>
          <a:bodyPr wrap="square" rtlCol="0" anchor="ctr" anchorCtr="0">
            <a:noAutofit/>
          </a:bodyPr>
          <a:lstStyle/>
          <a:p>
            <a:pPr algn="r">
              <a:lnSpc>
                <a:spcPct val="80000"/>
              </a:lnSpc>
              <a:spcAft>
                <a:spcPts val="1200"/>
              </a:spcAft>
            </a:pPr>
            <a:r>
              <a:rPr lang="en-US" sz="6000" b="1" spc="50" dirty="0" smtClean="0">
                <a:latin typeface="DINPro" panose="020B0504020101020102" pitchFamily="34" charset="0"/>
                <a:cs typeface="Arial" panose="020B0604020202020204" pitchFamily="34" charset="0"/>
              </a:rPr>
              <a:t>Defining the Audience</a:t>
            </a:r>
            <a:endParaRPr lang="en-US" b="1" dirty="0">
              <a:latin typeface="DIN Condensed" panose="00000500000000000000" pitchFamily="2" charset="0"/>
            </a:endParaRPr>
          </a:p>
        </p:txBody>
      </p:sp>
      <p:sp>
        <p:nvSpPr>
          <p:cNvPr id="3" name="TextBox 2"/>
          <p:cNvSpPr txBox="1"/>
          <p:nvPr/>
        </p:nvSpPr>
        <p:spPr>
          <a:xfrm>
            <a:off x="4052923" y="1603838"/>
            <a:ext cx="7263186" cy="481229"/>
          </a:xfrm>
          <a:prstGeom prst="rect">
            <a:avLst/>
          </a:prstGeom>
          <a:noFill/>
        </p:spPr>
        <p:txBody>
          <a:bodyPr wrap="square" rtlCol="0" anchor="t" anchorCtr="0">
            <a:noAutofit/>
          </a:bodyPr>
          <a:lstStyle/>
          <a:p>
            <a:pPr algn="ctr">
              <a:lnSpc>
                <a:spcPct val="80000"/>
              </a:lnSpc>
              <a:spcAft>
                <a:spcPts val="1200"/>
              </a:spcAft>
            </a:pPr>
            <a:r>
              <a:rPr lang="en-US" sz="2800" spc="50" dirty="0" smtClean="0">
                <a:solidFill>
                  <a:srgbClr val="E31937"/>
                </a:solidFill>
                <a:latin typeface="DINPro" panose="020B0504020101020102" pitchFamily="34" charset="0"/>
                <a:cs typeface="Arial" panose="020B0604020202020204" pitchFamily="34" charset="0"/>
              </a:rPr>
              <a:t>Top Five Audience Groups Identified</a:t>
            </a:r>
          </a:p>
          <a:p>
            <a:pPr>
              <a:lnSpc>
                <a:spcPct val="80000"/>
              </a:lnSpc>
              <a:spcAft>
                <a:spcPts val="1200"/>
              </a:spcAft>
            </a:pPr>
            <a:endParaRPr lang="en-US" sz="2000" spc="50" dirty="0" smtClean="0">
              <a:solidFill>
                <a:srgbClr val="58595B"/>
              </a:solidFill>
              <a:latin typeface="DINPro" panose="020B0504020101020102" pitchFamily="34" charset="0"/>
              <a:cs typeface="Arial" panose="020B0604020202020204" pitchFamily="34" charset="0"/>
            </a:endParaRPr>
          </a:p>
        </p:txBody>
      </p:sp>
      <p:pic>
        <p:nvPicPr>
          <p:cNvPr id="5" name="Picture 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5951" y="6341470"/>
            <a:ext cx="1988188" cy="21842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5533" y="5472541"/>
            <a:ext cx="633917" cy="666750"/>
          </a:xfrm>
          <a:prstGeom prst="rect">
            <a:avLst/>
          </a:prstGeom>
        </p:spPr>
      </p:pic>
      <p:pic>
        <p:nvPicPr>
          <p:cNvPr id="9" name="Picture 8"/>
          <p:cNvPicPr>
            <a:picLocks noChangeAspect="1"/>
          </p:cNvPicPr>
          <p:nvPr/>
        </p:nvPicPr>
        <p:blipFill>
          <a:blip r:embed="rId5">
            <a:clrChange>
              <a:clrFrom>
                <a:srgbClr val="FEFEFE"/>
              </a:clrFrom>
              <a:clrTo>
                <a:srgbClr val="FEFEFE">
                  <a:alpha val="0"/>
                </a:srgbClr>
              </a:clrTo>
            </a:clrChange>
          </a:blip>
          <a:stretch>
            <a:fillRect/>
          </a:stretch>
        </p:blipFill>
        <p:spPr>
          <a:xfrm>
            <a:off x="10601919" y="5851198"/>
            <a:ext cx="1281624" cy="775436"/>
          </a:xfrm>
          <a:prstGeom prst="rect">
            <a:avLst/>
          </a:prstGeom>
        </p:spPr>
      </p:pic>
      <p:grpSp>
        <p:nvGrpSpPr>
          <p:cNvPr id="15" name="Group 10"/>
          <p:cNvGrpSpPr>
            <a:grpSpLocks/>
          </p:cNvGrpSpPr>
          <p:nvPr/>
        </p:nvGrpSpPr>
        <p:grpSpPr bwMode="auto">
          <a:xfrm>
            <a:off x="4468787" y="649215"/>
            <a:ext cx="5294637" cy="5034251"/>
            <a:chOff x="21752" y="7315"/>
            <a:chExt cx="4348" cy="9483"/>
          </a:xfrm>
        </p:grpSpPr>
        <p:pic>
          <p:nvPicPr>
            <p:cNvPr id="2067" name="Picture 1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752" y="13947"/>
              <a:ext cx="1207" cy="2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0" name="Picture 2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213" y="13933"/>
              <a:ext cx="1396" cy="2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 name="Group 26"/>
            <p:cNvGrpSpPr>
              <a:grpSpLocks/>
            </p:cNvGrpSpPr>
            <p:nvPr/>
          </p:nvGrpSpPr>
          <p:grpSpPr bwMode="auto">
            <a:xfrm>
              <a:off x="23362" y="7315"/>
              <a:ext cx="22" cy="3889"/>
              <a:chOff x="23362" y="7315"/>
              <a:chExt cx="22" cy="3889"/>
            </a:xfrm>
          </p:grpSpPr>
          <p:sp>
            <p:nvSpPr>
              <p:cNvPr id="2061" name="Freeform 27"/>
              <p:cNvSpPr>
                <a:spLocks/>
              </p:cNvSpPr>
              <p:nvPr/>
            </p:nvSpPr>
            <p:spPr bwMode="auto">
              <a:xfrm>
                <a:off x="23362" y="7315"/>
                <a:ext cx="22" cy="3889"/>
              </a:xfrm>
              <a:custGeom>
                <a:avLst/>
                <a:gdLst>
                  <a:gd name="T0" fmla="+- 0 23362 23362"/>
                  <a:gd name="T1" fmla="*/ T0 w 22"/>
                  <a:gd name="T2" fmla="+- 0 7315 7315"/>
                  <a:gd name="T3" fmla="*/ 7315 h 3889"/>
                  <a:gd name="T4" fmla="+- 0 23383 23362"/>
                  <a:gd name="T5" fmla="*/ T4 w 22"/>
                  <a:gd name="T6" fmla="+- 0 7315 7315"/>
                  <a:gd name="T7" fmla="*/ 7315 h 3889"/>
                  <a:gd name="T8" fmla="+- 0 23383 23362"/>
                  <a:gd name="T9" fmla="*/ T8 w 22"/>
                  <a:gd name="T10" fmla="+- 0 11204 7315"/>
                  <a:gd name="T11" fmla="*/ 11204 h 3889"/>
                  <a:gd name="T12" fmla="+- 0 23362 23362"/>
                  <a:gd name="T13" fmla="*/ T12 w 22"/>
                  <a:gd name="T14" fmla="+- 0 11204 7315"/>
                  <a:gd name="T15" fmla="*/ 11204 h 3889"/>
                  <a:gd name="T16" fmla="+- 0 23362 23362"/>
                  <a:gd name="T17" fmla="*/ T16 w 22"/>
                  <a:gd name="T18" fmla="+- 0 7315 7315"/>
                  <a:gd name="T19" fmla="*/ 7315 h 3889"/>
                </a:gdLst>
                <a:ahLst/>
                <a:cxnLst>
                  <a:cxn ang="0">
                    <a:pos x="T1" y="T3"/>
                  </a:cxn>
                  <a:cxn ang="0">
                    <a:pos x="T5" y="T7"/>
                  </a:cxn>
                  <a:cxn ang="0">
                    <a:pos x="T9" y="T11"/>
                  </a:cxn>
                  <a:cxn ang="0">
                    <a:pos x="T13" y="T15"/>
                  </a:cxn>
                  <a:cxn ang="0">
                    <a:pos x="T17" y="T19"/>
                  </a:cxn>
                </a:cxnLst>
                <a:rect l="0" t="0" r="r" b="b"/>
                <a:pathLst>
                  <a:path w="22" h="3889">
                    <a:moveTo>
                      <a:pt x="0" y="0"/>
                    </a:moveTo>
                    <a:lnTo>
                      <a:pt x="21" y="0"/>
                    </a:lnTo>
                    <a:lnTo>
                      <a:pt x="21" y="3889"/>
                    </a:lnTo>
                    <a:lnTo>
                      <a:pt x="0" y="3889"/>
                    </a:lnTo>
                    <a:lnTo>
                      <a:pt x="0" y="0"/>
                    </a:ln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2080" name="Picture 3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863" y="13933"/>
              <a:ext cx="1237" cy="2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pSp>
        <p:nvGrpSpPr>
          <p:cNvPr id="7" name="Group 1"/>
          <p:cNvGrpSpPr>
            <a:grpSpLocks/>
          </p:cNvGrpSpPr>
          <p:nvPr/>
        </p:nvGrpSpPr>
        <p:grpSpPr bwMode="auto">
          <a:xfrm>
            <a:off x="2499846" y="4215619"/>
            <a:ext cx="1613052" cy="1485367"/>
            <a:chOff x="0" y="0"/>
            <a:chExt cx="3889" cy="3945"/>
          </a:xfrm>
        </p:grpSpPr>
        <p:grpSp>
          <p:nvGrpSpPr>
            <p:cNvPr id="8" name="Group 2"/>
            <p:cNvGrpSpPr>
              <a:grpSpLocks/>
            </p:cNvGrpSpPr>
            <p:nvPr/>
          </p:nvGrpSpPr>
          <p:grpSpPr bwMode="auto">
            <a:xfrm>
              <a:off x="0" y="0"/>
              <a:ext cx="3889" cy="3945"/>
              <a:chOff x="0" y="0"/>
              <a:chExt cx="3889" cy="3945"/>
            </a:xfrm>
          </p:grpSpPr>
          <p:sp>
            <p:nvSpPr>
              <p:cNvPr id="10" name="Freeform 4"/>
              <p:cNvSpPr>
                <a:spLocks/>
              </p:cNvSpPr>
              <p:nvPr/>
            </p:nvSpPr>
            <p:spPr bwMode="auto">
              <a:xfrm>
                <a:off x="0" y="0"/>
                <a:ext cx="3889" cy="3945"/>
              </a:xfrm>
              <a:custGeom>
                <a:avLst/>
                <a:gdLst>
                  <a:gd name="T0" fmla="*/ 0 w 3889"/>
                  <a:gd name="T1" fmla="*/ 0 h 3945"/>
                  <a:gd name="T2" fmla="*/ 3889 w 3889"/>
                  <a:gd name="T3" fmla="*/ 0 h 3945"/>
                  <a:gd name="T4" fmla="*/ 3889 w 3889"/>
                  <a:gd name="T5" fmla="*/ 3945 h 3945"/>
                  <a:gd name="T6" fmla="*/ 0 w 3889"/>
                  <a:gd name="T7" fmla="*/ 3945 h 3945"/>
                  <a:gd name="T8" fmla="*/ 0 w 3889"/>
                  <a:gd name="T9" fmla="*/ 0 h 3945"/>
                </a:gdLst>
                <a:ahLst/>
                <a:cxnLst>
                  <a:cxn ang="0">
                    <a:pos x="T0" y="T1"/>
                  </a:cxn>
                  <a:cxn ang="0">
                    <a:pos x="T2" y="T3"/>
                  </a:cxn>
                  <a:cxn ang="0">
                    <a:pos x="T4" y="T5"/>
                  </a:cxn>
                  <a:cxn ang="0">
                    <a:pos x="T6" y="T7"/>
                  </a:cxn>
                  <a:cxn ang="0">
                    <a:pos x="T8" y="T9"/>
                  </a:cxn>
                </a:cxnLst>
                <a:rect l="0" t="0" r="r" b="b"/>
                <a:pathLst>
                  <a:path w="3889" h="3945">
                    <a:moveTo>
                      <a:pt x="0" y="0"/>
                    </a:moveTo>
                    <a:lnTo>
                      <a:pt x="3889" y="0"/>
                    </a:lnTo>
                    <a:lnTo>
                      <a:pt x="3889" y="3945"/>
                    </a:lnTo>
                    <a:lnTo>
                      <a:pt x="0" y="394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2051"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0" y="0"/>
                <a:ext cx="3889" cy="3945"/>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1" name="Rectangle 10"/>
          <p:cNvSpPr>
            <a:spLocks noChangeArrowheads="1"/>
          </p:cNvSpPr>
          <p:nvPr/>
        </p:nvSpPr>
        <p:spPr bwMode="auto">
          <a:xfrm flipV="1">
            <a:off x="4021748" y="152399"/>
            <a:ext cx="832265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grpSp>
        <p:nvGrpSpPr>
          <p:cNvPr id="16" name="Group 6"/>
          <p:cNvGrpSpPr>
            <a:grpSpLocks/>
          </p:cNvGrpSpPr>
          <p:nvPr/>
        </p:nvGrpSpPr>
        <p:grpSpPr bwMode="auto">
          <a:xfrm>
            <a:off x="10030523" y="4187471"/>
            <a:ext cx="1592506" cy="1495995"/>
            <a:chOff x="0" y="0"/>
            <a:chExt cx="3889" cy="3945"/>
          </a:xfrm>
        </p:grpSpPr>
        <p:grpSp>
          <p:nvGrpSpPr>
            <p:cNvPr id="17" name="Group 7"/>
            <p:cNvGrpSpPr>
              <a:grpSpLocks/>
            </p:cNvGrpSpPr>
            <p:nvPr/>
          </p:nvGrpSpPr>
          <p:grpSpPr bwMode="auto">
            <a:xfrm>
              <a:off x="0" y="0"/>
              <a:ext cx="3889" cy="3945"/>
              <a:chOff x="0" y="0"/>
              <a:chExt cx="3889" cy="3945"/>
            </a:xfrm>
          </p:grpSpPr>
          <p:sp>
            <p:nvSpPr>
              <p:cNvPr id="18" name="Freeform 9"/>
              <p:cNvSpPr>
                <a:spLocks/>
              </p:cNvSpPr>
              <p:nvPr/>
            </p:nvSpPr>
            <p:spPr bwMode="auto">
              <a:xfrm>
                <a:off x="0" y="0"/>
                <a:ext cx="3889" cy="3945"/>
              </a:xfrm>
              <a:custGeom>
                <a:avLst/>
                <a:gdLst>
                  <a:gd name="T0" fmla="*/ 0 w 3889"/>
                  <a:gd name="T1" fmla="*/ 0 h 3945"/>
                  <a:gd name="T2" fmla="*/ 3889 w 3889"/>
                  <a:gd name="T3" fmla="*/ 0 h 3945"/>
                  <a:gd name="T4" fmla="*/ 3889 w 3889"/>
                  <a:gd name="T5" fmla="*/ 3945 h 3945"/>
                  <a:gd name="T6" fmla="*/ 0 w 3889"/>
                  <a:gd name="T7" fmla="*/ 3945 h 3945"/>
                  <a:gd name="T8" fmla="*/ 0 w 3889"/>
                  <a:gd name="T9" fmla="*/ 0 h 3945"/>
                </a:gdLst>
                <a:ahLst/>
                <a:cxnLst>
                  <a:cxn ang="0">
                    <a:pos x="T0" y="T1"/>
                  </a:cxn>
                  <a:cxn ang="0">
                    <a:pos x="T2" y="T3"/>
                  </a:cxn>
                  <a:cxn ang="0">
                    <a:pos x="T4" y="T5"/>
                  </a:cxn>
                  <a:cxn ang="0">
                    <a:pos x="T6" y="T7"/>
                  </a:cxn>
                  <a:cxn ang="0">
                    <a:pos x="T8" y="T9"/>
                  </a:cxn>
                </a:cxnLst>
                <a:rect l="0" t="0" r="r" b="b"/>
                <a:pathLst>
                  <a:path w="3889" h="3945">
                    <a:moveTo>
                      <a:pt x="0" y="0"/>
                    </a:moveTo>
                    <a:lnTo>
                      <a:pt x="3889" y="0"/>
                    </a:lnTo>
                    <a:lnTo>
                      <a:pt x="3889" y="3945"/>
                    </a:lnTo>
                    <a:lnTo>
                      <a:pt x="0" y="394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2056" name="Picture 8"/>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0" y="0"/>
                <a:ext cx="3889" cy="3945"/>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20" name="TextBox 19"/>
          <p:cNvSpPr txBox="1"/>
          <p:nvPr/>
        </p:nvSpPr>
        <p:spPr>
          <a:xfrm>
            <a:off x="2564139" y="3191200"/>
            <a:ext cx="1397203" cy="923330"/>
          </a:xfrm>
          <a:prstGeom prst="rect">
            <a:avLst/>
          </a:prstGeom>
          <a:noFill/>
        </p:spPr>
        <p:txBody>
          <a:bodyPr wrap="square" rtlCol="0">
            <a:spAutoFit/>
          </a:bodyPr>
          <a:lstStyle/>
          <a:p>
            <a:pPr algn="ctr"/>
            <a:r>
              <a:rPr lang="en-US" dirty="0" smtClean="0"/>
              <a:t>Consulting / Mechanical Engineer</a:t>
            </a:r>
            <a:endParaRPr lang="en-US" dirty="0"/>
          </a:p>
        </p:txBody>
      </p:sp>
      <p:sp>
        <p:nvSpPr>
          <p:cNvPr id="22" name="TextBox 21"/>
          <p:cNvSpPr txBox="1"/>
          <p:nvPr/>
        </p:nvSpPr>
        <p:spPr>
          <a:xfrm>
            <a:off x="4534803" y="3314291"/>
            <a:ext cx="1315483" cy="646331"/>
          </a:xfrm>
          <a:prstGeom prst="rect">
            <a:avLst/>
          </a:prstGeom>
          <a:noFill/>
          <a:ln>
            <a:noFill/>
          </a:ln>
        </p:spPr>
        <p:txBody>
          <a:bodyPr wrap="square" rtlCol="0">
            <a:spAutoFit/>
          </a:bodyPr>
          <a:lstStyle/>
          <a:p>
            <a:pPr algn="ctr"/>
            <a:r>
              <a:rPr lang="en-US" dirty="0" smtClean="0"/>
              <a:t>Application Engineer</a:t>
            </a:r>
            <a:endParaRPr lang="en-US" dirty="0"/>
          </a:p>
        </p:txBody>
      </p:sp>
      <p:sp>
        <p:nvSpPr>
          <p:cNvPr id="23" name="TextBox 22"/>
          <p:cNvSpPr txBox="1"/>
          <p:nvPr/>
        </p:nvSpPr>
        <p:spPr>
          <a:xfrm>
            <a:off x="6466639" y="3306859"/>
            <a:ext cx="1111910" cy="646331"/>
          </a:xfrm>
          <a:prstGeom prst="rect">
            <a:avLst/>
          </a:prstGeom>
          <a:noFill/>
        </p:spPr>
        <p:txBody>
          <a:bodyPr wrap="square" rtlCol="0">
            <a:spAutoFit/>
          </a:bodyPr>
          <a:lstStyle/>
          <a:p>
            <a:pPr algn="ctr"/>
            <a:r>
              <a:rPr lang="en-US" dirty="0" smtClean="0"/>
              <a:t>Electrical Foreman</a:t>
            </a:r>
            <a:endParaRPr lang="en-US" dirty="0"/>
          </a:p>
        </p:txBody>
      </p:sp>
      <p:sp>
        <p:nvSpPr>
          <p:cNvPr id="32" name="TextBox 31"/>
          <p:cNvSpPr txBox="1"/>
          <p:nvPr/>
        </p:nvSpPr>
        <p:spPr>
          <a:xfrm>
            <a:off x="8337066" y="3313952"/>
            <a:ext cx="1245843" cy="923330"/>
          </a:xfrm>
          <a:prstGeom prst="rect">
            <a:avLst/>
          </a:prstGeom>
          <a:noFill/>
        </p:spPr>
        <p:txBody>
          <a:bodyPr wrap="square" rtlCol="0">
            <a:spAutoFit/>
          </a:bodyPr>
          <a:lstStyle/>
          <a:p>
            <a:pPr algn="ctr"/>
            <a:r>
              <a:rPr lang="en-US" dirty="0" smtClean="0"/>
              <a:t>Electrical Apprentice	</a:t>
            </a:r>
            <a:endParaRPr lang="en-US" dirty="0"/>
          </a:p>
        </p:txBody>
      </p:sp>
      <p:sp>
        <p:nvSpPr>
          <p:cNvPr id="24" name="TextBox 23"/>
          <p:cNvSpPr txBox="1"/>
          <p:nvPr/>
        </p:nvSpPr>
        <p:spPr>
          <a:xfrm>
            <a:off x="10061901" y="3223418"/>
            <a:ext cx="1539183" cy="1200329"/>
          </a:xfrm>
          <a:prstGeom prst="rect">
            <a:avLst/>
          </a:prstGeom>
          <a:noFill/>
        </p:spPr>
        <p:txBody>
          <a:bodyPr wrap="square" rtlCol="0">
            <a:spAutoFit/>
          </a:bodyPr>
          <a:lstStyle/>
          <a:p>
            <a:pPr algn="ctr"/>
            <a:r>
              <a:rPr lang="en-US" dirty="0" smtClean="0"/>
              <a:t>Building Owner / Manager</a:t>
            </a:r>
          </a:p>
          <a:p>
            <a:endParaRPr lang="en-US" dirty="0"/>
          </a:p>
        </p:txBody>
      </p:sp>
      <p:sp>
        <p:nvSpPr>
          <p:cNvPr id="25" name="Rectangle 24"/>
          <p:cNvSpPr/>
          <p:nvPr/>
        </p:nvSpPr>
        <p:spPr>
          <a:xfrm>
            <a:off x="4304214" y="3191200"/>
            <a:ext cx="1763143" cy="27121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p:cNvSpPr txBox="1"/>
          <p:nvPr/>
        </p:nvSpPr>
        <p:spPr>
          <a:xfrm>
            <a:off x="4279616" y="2456456"/>
            <a:ext cx="1759333" cy="646331"/>
          </a:xfrm>
          <a:prstGeom prst="rect">
            <a:avLst/>
          </a:prstGeom>
          <a:noFill/>
          <a:ln>
            <a:solidFill>
              <a:srgbClr val="E31937"/>
            </a:solidFill>
          </a:ln>
        </p:spPr>
        <p:txBody>
          <a:bodyPr wrap="square" rtlCol="0">
            <a:spAutoFit/>
          </a:bodyPr>
          <a:lstStyle/>
          <a:p>
            <a:pPr algn="ctr"/>
            <a:r>
              <a:rPr lang="en-US" dirty="0" smtClean="0"/>
              <a:t>Planning </a:t>
            </a:r>
          </a:p>
          <a:p>
            <a:pPr algn="ctr"/>
            <a:r>
              <a:rPr lang="en-US" dirty="0" smtClean="0"/>
              <a:t>&amp; Configuring</a:t>
            </a:r>
            <a:endParaRPr lang="en-US" dirty="0"/>
          </a:p>
        </p:txBody>
      </p:sp>
      <p:sp>
        <p:nvSpPr>
          <p:cNvPr id="27" name="TextBox 26"/>
          <p:cNvSpPr txBox="1"/>
          <p:nvPr/>
        </p:nvSpPr>
        <p:spPr>
          <a:xfrm>
            <a:off x="6705644" y="2733455"/>
            <a:ext cx="2478564" cy="369332"/>
          </a:xfrm>
          <a:prstGeom prst="rect">
            <a:avLst/>
          </a:prstGeom>
          <a:noFill/>
          <a:ln>
            <a:solidFill>
              <a:srgbClr val="E31937"/>
            </a:solidFill>
          </a:ln>
        </p:spPr>
        <p:txBody>
          <a:bodyPr wrap="none" rtlCol="0">
            <a:spAutoFit/>
          </a:bodyPr>
          <a:lstStyle/>
          <a:p>
            <a:r>
              <a:rPr lang="en-US" dirty="0" smtClean="0"/>
              <a:t>Installing &amp; Provisioning</a:t>
            </a:r>
          </a:p>
        </p:txBody>
      </p:sp>
    </p:spTree>
    <p:extLst>
      <p:ext uri="{BB962C8B-B14F-4D97-AF65-F5344CB8AC3E}">
        <p14:creationId xmlns:p14="http://schemas.microsoft.com/office/powerpoint/2010/main" val="7945283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76908" y="2572553"/>
            <a:ext cx="5301181" cy="2899988"/>
          </a:xfrm>
          <a:prstGeom prst="rect">
            <a:avLst/>
          </a:prstGeom>
          <a:noFill/>
        </p:spPr>
        <p:txBody>
          <a:bodyPr wrap="square" rtlCol="0" anchor="t" anchorCtr="0">
            <a:noAutofit/>
          </a:bodyPr>
          <a:lstStyle/>
          <a:p>
            <a:r>
              <a:rPr lang="en-US" sz="2000" b="1" u="sng" dirty="0"/>
              <a:t>Tasks:</a:t>
            </a:r>
          </a:p>
          <a:p>
            <a:r>
              <a:rPr lang="en-US" dirty="0"/>
              <a:t>1. </a:t>
            </a:r>
            <a:r>
              <a:rPr lang="en-US" b="1" dirty="0"/>
              <a:t>Plan </a:t>
            </a:r>
            <a:r>
              <a:rPr lang="en-US" dirty="0"/>
              <a:t>which devices to use and how to use them</a:t>
            </a:r>
          </a:p>
          <a:p>
            <a:r>
              <a:rPr lang="en-US" dirty="0"/>
              <a:t>2. </a:t>
            </a:r>
            <a:r>
              <a:rPr lang="en-US" b="1" dirty="0"/>
              <a:t>Design </a:t>
            </a:r>
            <a:r>
              <a:rPr lang="en-US" dirty="0"/>
              <a:t>and implement device configuration</a:t>
            </a:r>
          </a:p>
          <a:p>
            <a:r>
              <a:rPr lang="en-US" dirty="0"/>
              <a:t>3. </a:t>
            </a:r>
            <a:r>
              <a:rPr lang="en-US" b="1" dirty="0"/>
              <a:t>Communicate </a:t>
            </a:r>
            <a:r>
              <a:rPr lang="en-US" dirty="0"/>
              <a:t>plan to installers</a:t>
            </a:r>
          </a:p>
          <a:p>
            <a:r>
              <a:rPr lang="en-US" dirty="0"/>
              <a:t>4. </a:t>
            </a:r>
            <a:r>
              <a:rPr lang="en-US" b="1" dirty="0"/>
              <a:t>Troubleshoot </a:t>
            </a:r>
            <a:r>
              <a:rPr lang="en-US" dirty="0"/>
              <a:t>problems during install</a:t>
            </a:r>
          </a:p>
          <a:p>
            <a:endParaRPr lang="en-US" b="1" u="sng" dirty="0" smtClean="0"/>
          </a:p>
          <a:p>
            <a:r>
              <a:rPr lang="en-US" b="1" u="sng" dirty="0" smtClean="0"/>
              <a:t>Challenges</a:t>
            </a:r>
            <a:r>
              <a:rPr lang="en-US" b="1" u="sng" dirty="0"/>
              <a:t>:</a:t>
            </a:r>
          </a:p>
          <a:p>
            <a:r>
              <a:rPr lang="en-US" dirty="0"/>
              <a:t>1. Handoff process with installers</a:t>
            </a:r>
          </a:p>
          <a:p>
            <a:r>
              <a:rPr lang="en-US" dirty="0"/>
              <a:t>2. On-premise servers getting unplugged</a:t>
            </a:r>
            <a:endParaRPr lang="en-US" sz="1600" dirty="0" smtClean="0">
              <a:solidFill>
                <a:srgbClr val="58595B"/>
              </a:solidFill>
              <a:latin typeface="DINPro" panose="020B0504020101020102" pitchFamily="34" charset="0"/>
              <a:cs typeface="Arial" panose="020B0604020202020204" pitchFamily="34" charset="0"/>
            </a:endParaRPr>
          </a:p>
        </p:txBody>
      </p:sp>
      <p:pic>
        <p:nvPicPr>
          <p:cNvPr id="14" name="Picture 13"/>
          <p:cNvPicPr>
            <a:picLocks noChangeAspect="1"/>
          </p:cNvPicPr>
          <p:nvPr/>
        </p:nvPicPr>
        <p:blipFill>
          <a:blip r:embed="rId3">
            <a:clrChange>
              <a:clrFrom>
                <a:srgbClr val="FEFEFE"/>
              </a:clrFrom>
              <a:clrTo>
                <a:srgbClr val="FEFEFE">
                  <a:alpha val="0"/>
                </a:srgbClr>
              </a:clrTo>
            </a:clrChange>
          </a:blip>
          <a:stretch>
            <a:fillRect/>
          </a:stretch>
        </p:blipFill>
        <p:spPr>
          <a:xfrm>
            <a:off x="10604499" y="5853778"/>
            <a:ext cx="1281624" cy="775436"/>
          </a:xfrm>
          <a:prstGeom prst="rect">
            <a:avLst/>
          </a:prstGeom>
        </p:spPr>
      </p:pic>
      <p:pic>
        <p:nvPicPr>
          <p:cNvPr id="19" name="Picture 18"/>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5951" y="6341470"/>
            <a:ext cx="1988188" cy="218421"/>
          </a:xfrm>
          <a:prstGeom prst="rect">
            <a:avLst/>
          </a:prstGeom>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5533" y="5472541"/>
            <a:ext cx="633917" cy="666750"/>
          </a:xfrm>
          <a:prstGeom prst="rect">
            <a:avLst/>
          </a:prstGeom>
        </p:spPr>
      </p:pic>
      <p:sp>
        <p:nvSpPr>
          <p:cNvPr id="23" name="Rectangle 22"/>
          <p:cNvSpPr/>
          <p:nvPr/>
        </p:nvSpPr>
        <p:spPr>
          <a:xfrm>
            <a:off x="5515521" y="427136"/>
            <a:ext cx="6511461" cy="1569660"/>
          </a:xfrm>
          <a:prstGeom prst="rect">
            <a:avLst/>
          </a:prstGeom>
        </p:spPr>
        <p:txBody>
          <a:bodyPr wrap="square">
            <a:spAutoFit/>
          </a:bodyPr>
          <a:lstStyle/>
          <a:p>
            <a:r>
              <a:rPr lang="en-US" sz="4800" b="1" dirty="0">
                <a:solidFill>
                  <a:srgbClr val="2C2728"/>
                </a:solidFill>
              </a:rPr>
              <a:t>Engineers:</a:t>
            </a:r>
          </a:p>
          <a:p>
            <a:r>
              <a:rPr lang="en-US" sz="4800" dirty="0">
                <a:solidFill>
                  <a:srgbClr val="2C2728"/>
                </a:solidFill>
              </a:rPr>
              <a:t>Planning &amp; Configuring</a:t>
            </a:r>
            <a:endParaRPr lang="en-US" sz="4800" dirty="0"/>
          </a:p>
        </p:txBody>
      </p:sp>
      <p:grpSp>
        <p:nvGrpSpPr>
          <p:cNvPr id="24" name="Group 1"/>
          <p:cNvGrpSpPr>
            <a:grpSpLocks/>
          </p:cNvGrpSpPr>
          <p:nvPr/>
        </p:nvGrpSpPr>
        <p:grpSpPr bwMode="auto">
          <a:xfrm>
            <a:off x="1670301" y="2386819"/>
            <a:ext cx="2575544" cy="2371555"/>
            <a:chOff x="0" y="0"/>
            <a:chExt cx="3889" cy="3945"/>
          </a:xfrm>
        </p:grpSpPr>
        <p:grpSp>
          <p:nvGrpSpPr>
            <p:cNvPr id="25" name="Group 2"/>
            <p:cNvGrpSpPr>
              <a:grpSpLocks/>
            </p:cNvGrpSpPr>
            <p:nvPr/>
          </p:nvGrpSpPr>
          <p:grpSpPr bwMode="auto">
            <a:xfrm>
              <a:off x="0" y="0"/>
              <a:ext cx="3889" cy="3945"/>
              <a:chOff x="0" y="0"/>
              <a:chExt cx="3889" cy="3945"/>
            </a:xfrm>
          </p:grpSpPr>
          <p:sp>
            <p:nvSpPr>
              <p:cNvPr id="26" name="Freeform 4"/>
              <p:cNvSpPr>
                <a:spLocks/>
              </p:cNvSpPr>
              <p:nvPr/>
            </p:nvSpPr>
            <p:spPr bwMode="auto">
              <a:xfrm>
                <a:off x="0" y="0"/>
                <a:ext cx="3889" cy="3945"/>
              </a:xfrm>
              <a:custGeom>
                <a:avLst/>
                <a:gdLst>
                  <a:gd name="T0" fmla="*/ 0 w 3889"/>
                  <a:gd name="T1" fmla="*/ 0 h 3945"/>
                  <a:gd name="T2" fmla="*/ 3889 w 3889"/>
                  <a:gd name="T3" fmla="*/ 0 h 3945"/>
                  <a:gd name="T4" fmla="*/ 3889 w 3889"/>
                  <a:gd name="T5" fmla="*/ 3945 h 3945"/>
                  <a:gd name="T6" fmla="*/ 0 w 3889"/>
                  <a:gd name="T7" fmla="*/ 3945 h 3945"/>
                  <a:gd name="T8" fmla="*/ 0 w 3889"/>
                  <a:gd name="T9" fmla="*/ 0 h 3945"/>
                </a:gdLst>
                <a:ahLst/>
                <a:cxnLst>
                  <a:cxn ang="0">
                    <a:pos x="T0" y="T1"/>
                  </a:cxn>
                  <a:cxn ang="0">
                    <a:pos x="T2" y="T3"/>
                  </a:cxn>
                  <a:cxn ang="0">
                    <a:pos x="T4" y="T5"/>
                  </a:cxn>
                  <a:cxn ang="0">
                    <a:pos x="T6" y="T7"/>
                  </a:cxn>
                  <a:cxn ang="0">
                    <a:pos x="T8" y="T9"/>
                  </a:cxn>
                </a:cxnLst>
                <a:rect l="0" t="0" r="r" b="b"/>
                <a:pathLst>
                  <a:path w="3889" h="3945">
                    <a:moveTo>
                      <a:pt x="0" y="0"/>
                    </a:moveTo>
                    <a:lnTo>
                      <a:pt x="3889" y="0"/>
                    </a:lnTo>
                    <a:lnTo>
                      <a:pt x="3889" y="3945"/>
                    </a:lnTo>
                    <a:lnTo>
                      <a:pt x="0" y="394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u="sng" dirty="0"/>
              </a:p>
            </p:txBody>
          </p:sp>
          <p:pic>
            <p:nvPicPr>
              <p:cNvPr id="2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3889" cy="3945"/>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38316241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75951" y="2149130"/>
            <a:ext cx="11074005" cy="3043871"/>
          </a:xfrm>
          <a:prstGeom prst="rect">
            <a:avLst/>
          </a:prstGeom>
          <a:solidFill>
            <a:schemeClr val="bg1">
              <a:lumMod val="85000"/>
            </a:schemeClr>
          </a:solidFill>
        </p:spPr>
        <p:txBody>
          <a:bodyPr wrap="square" rtlCol="0" anchor="t" anchorCtr="0">
            <a:noAutofit/>
          </a:bodyPr>
          <a:lstStyle/>
          <a:p>
            <a:r>
              <a:rPr lang="en-US" sz="4800" dirty="0">
                <a:solidFill>
                  <a:srgbClr val="0070C0"/>
                </a:solidFill>
              </a:rPr>
              <a:t>	</a:t>
            </a:r>
            <a:r>
              <a:rPr lang="en-US" sz="4400" dirty="0" smtClean="0">
                <a:solidFill>
                  <a:srgbClr val="0070C0"/>
                </a:solidFill>
              </a:rPr>
              <a:t>	“</a:t>
            </a:r>
            <a:r>
              <a:rPr lang="en-US" sz="4400" dirty="0"/>
              <a:t>We’re trying to make things</a:t>
            </a:r>
          </a:p>
          <a:p>
            <a:r>
              <a:rPr lang="en-US" sz="4400" dirty="0" smtClean="0"/>
              <a:t>	as </a:t>
            </a:r>
            <a:r>
              <a:rPr lang="en-US" sz="4400" dirty="0"/>
              <a:t>easy as possible for electricians. </a:t>
            </a:r>
            <a:r>
              <a:rPr lang="en-US" sz="4400" dirty="0" smtClean="0"/>
              <a:t>	</a:t>
            </a:r>
          </a:p>
          <a:p>
            <a:r>
              <a:rPr lang="en-US" sz="4400" dirty="0"/>
              <a:t>	</a:t>
            </a:r>
            <a:r>
              <a:rPr lang="en-US" sz="4400" dirty="0" smtClean="0"/>
              <a:t>Saving 	installers</a:t>
            </a:r>
            <a:r>
              <a:rPr lang="en-US" sz="4400" dirty="0"/>
              <a:t>’ time means cost </a:t>
            </a:r>
            <a:r>
              <a:rPr lang="en-US" sz="4400" dirty="0" smtClean="0"/>
              <a:t>		savings </a:t>
            </a:r>
            <a:r>
              <a:rPr lang="en-US" sz="4400" dirty="0"/>
              <a:t>for all.</a:t>
            </a:r>
            <a:r>
              <a:rPr lang="en-US" sz="4400" dirty="0">
                <a:solidFill>
                  <a:srgbClr val="0070C0"/>
                </a:solidFill>
              </a:rPr>
              <a:t>”</a:t>
            </a:r>
            <a:endParaRPr lang="en-US" sz="4400" dirty="0">
              <a:solidFill>
                <a:srgbClr val="58595B"/>
              </a:solidFill>
              <a:latin typeface="DINPro" panose="020B0504020101020102" pitchFamily="34" charset="0"/>
              <a:cs typeface="Arial" panose="020B0604020202020204" pitchFamily="34" charset="0"/>
            </a:endParaRPr>
          </a:p>
        </p:txBody>
      </p:sp>
      <p:pic>
        <p:nvPicPr>
          <p:cNvPr id="14" name="Picture 13"/>
          <p:cNvPicPr>
            <a:picLocks noChangeAspect="1"/>
          </p:cNvPicPr>
          <p:nvPr/>
        </p:nvPicPr>
        <p:blipFill>
          <a:blip r:embed="rId3">
            <a:clrChange>
              <a:clrFrom>
                <a:srgbClr val="FEFEFE"/>
              </a:clrFrom>
              <a:clrTo>
                <a:srgbClr val="FEFEFE">
                  <a:alpha val="0"/>
                </a:srgbClr>
              </a:clrTo>
            </a:clrChange>
          </a:blip>
          <a:stretch>
            <a:fillRect/>
          </a:stretch>
        </p:blipFill>
        <p:spPr>
          <a:xfrm>
            <a:off x="10604499" y="5853778"/>
            <a:ext cx="1281624" cy="775436"/>
          </a:xfrm>
          <a:prstGeom prst="rect">
            <a:avLst/>
          </a:prstGeom>
        </p:spPr>
      </p:pic>
      <p:pic>
        <p:nvPicPr>
          <p:cNvPr id="19" name="Picture 18"/>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5951" y="6341470"/>
            <a:ext cx="1988188" cy="218421"/>
          </a:xfrm>
          <a:prstGeom prst="rect">
            <a:avLst/>
          </a:prstGeom>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5533" y="5472541"/>
            <a:ext cx="633917" cy="666750"/>
          </a:xfrm>
          <a:prstGeom prst="rect">
            <a:avLst/>
          </a:prstGeom>
        </p:spPr>
      </p:pic>
      <p:sp>
        <p:nvSpPr>
          <p:cNvPr id="2" name="Rectangle 1"/>
          <p:cNvSpPr/>
          <p:nvPr/>
        </p:nvSpPr>
        <p:spPr>
          <a:xfrm>
            <a:off x="3053919" y="5395181"/>
            <a:ext cx="4144981" cy="461665"/>
          </a:xfrm>
          <a:prstGeom prst="rect">
            <a:avLst/>
          </a:prstGeom>
        </p:spPr>
        <p:txBody>
          <a:bodyPr wrap="none">
            <a:spAutoFit/>
          </a:bodyPr>
          <a:lstStyle/>
          <a:p>
            <a:r>
              <a:rPr lang="en-US" sz="2400" b="1" dirty="0"/>
              <a:t>Morgan,</a:t>
            </a:r>
            <a:r>
              <a:rPr lang="en-US" sz="2400" dirty="0"/>
              <a:t> Applications Engineer</a:t>
            </a:r>
          </a:p>
        </p:txBody>
      </p:sp>
      <p:sp>
        <p:nvSpPr>
          <p:cNvPr id="4" name="Right Triangle 3"/>
          <p:cNvSpPr/>
          <p:nvPr/>
        </p:nvSpPr>
        <p:spPr>
          <a:xfrm rot="5400000">
            <a:off x="2262456" y="4876023"/>
            <a:ext cx="1077971" cy="1129895"/>
          </a:xfrm>
          <a:prstGeom prst="r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75951" y="706790"/>
            <a:ext cx="9539791" cy="830997"/>
          </a:xfrm>
          <a:prstGeom prst="rect">
            <a:avLst/>
          </a:prstGeom>
          <a:noFill/>
        </p:spPr>
        <p:txBody>
          <a:bodyPr wrap="none" rtlCol="0">
            <a:spAutoFit/>
          </a:bodyPr>
          <a:lstStyle/>
          <a:p>
            <a:r>
              <a:rPr lang="en-US" sz="4800" b="1" dirty="0" smtClean="0"/>
              <a:t>Streamline project turnover to field</a:t>
            </a:r>
            <a:endParaRPr lang="en-US" sz="4800" b="1" dirty="0"/>
          </a:p>
        </p:txBody>
      </p:sp>
    </p:spTree>
    <p:extLst>
      <p:ext uri="{BB962C8B-B14F-4D97-AF65-F5344CB8AC3E}">
        <p14:creationId xmlns:p14="http://schemas.microsoft.com/office/powerpoint/2010/main" val="3208742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76908" y="2261284"/>
            <a:ext cx="5301181" cy="2899988"/>
          </a:xfrm>
          <a:prstGeom prst="rect">
            <a:avLst/>
          </a:prstGeom>
          <a:noFill/>
        </p:spPr>
        <p:txBody>
          <a:bodyPr wrap="square" rtlCol="0" anchor="t" anchorCtr="0">
            <a:noAutofit/>
          </a:bodyPr>
          <a:lstStyle/>
          <a:p>
            <a:r>
              <a:rPr lang="en-US" b="1" u="sng" dirty="0"/>
              <a:t>Tasks:</a:t>
            </a:r>
          </a:p>
          <a:p>
            <a:r>
              <a:rPr lang="en-US" dirty="0"/>
              <a:t>1. </a:t>
            </a:r>
            <a:r>
              <a:rPr lang="en-US" b="1" dirty="0"/>
              <a:t>Plan </a:t>
            </a:r>
            <a:r>
              <a:rPr lang="en-US" dirty="0"/>
              <a:t>which devices go where</a:t>
            </a:r>
          </a:p>
          <a:p>
            <a:r>
              <a:rPr lang="en-US" dirty="0"/>
              <a:t>2. </a:t>
            </a:r>
            <a:r>
              <a:rPr lang="en-US" b="1" dirty="0"/>
              <a:t>Install </a:t>
            </a:r>
            <a:r>
              <a:rPr lang="en-US" dirty="0"/>
              <a:t>devices</a:t>
            </a:r>
          </a:p>
          <a:p>
            <a:r>
              <a:rPr lang="en-US" dirty="0"/>
              <a:t>3. </a:t>
            </a:r>
            <a:r>
              <a:rPr lang="en-US" b="1" dirty="0"/>
              <a:t>Commission </a:t>
            </a:r>
            <a:r>
              <a:rPr lang="en-US" dirty="0"/>
              <a:t>devices</a:t>
            </a:r>
          </a:p>
          <a:p>
            <a:r>
              <a:rPr lang="en-US" dirty="0"/>
              <a:t>4. </a:t>
            </a:r>
            <a:r>
              <a:rPr lang="en-US" b="1" dirty="0"/>
              <a:t>Troubleshoot </a:t>
            </a:r>
            <a:r>
              <a:rPr lang="en-US" dirty="0"/>
              <a:t>problems</a:t>
            </a:r>
          </a:p>
          <a:p>
            <a:r>
              <a:rPr lang="en-US" dirty="0"/>
              <a:t>5. </a:t>
            </a:r>
            <a:r>
              <a:rPr lang="en-US" b="1" dirty="0"/>
              <a:t>Calibrate </a:t>
            </a:r>
            <a:r>
              <a:rPr lang="en-US" dirty="0"/>
              <a:t>devices (e.g. temperature)</a:t>
            </a:r>
          </a:p>
          <a:p>
            <a:endParaRPr lang="en-US" dirty="0" smtClean="0"/>
          </a:p>
          <a:p>
            <a:r>
              <a:rPr lang="en-US" b="1" u="sng" dirty="0" smtClean="0"/>
              <a:t>Challenges</a:t>
            </a:r>
            <a:r>
              <a:rPr lang="en-US" b="1" u="sng" dirty="0"/>
              <a:t>:</a:t>
            </a:r>
          </a:p>
          <a:p>
            <a:r>
              <a:rPr lang="en-US" dirty="0"/>
              <a:t>1. Handoff process with engineers</a:t>
            </a:r>
          </a:p>
          <a:p>
            <a:r>
              <a:rPr lang="en-US" dirty="0"/>
              <a:t>2. Job site connectivity (dead zones, no power)</a:t>
            </a:r>
          </a:p>
          <a:p>
            <a:r>
              <a:rPr lang="en-US" dirty="0"/>
              <a:t>3. Long wait times for engineers &amp; commissioning agents</a:t>
            </a:r>
            <a:endParaRPr lang="en-US" sz="1600" dirty="0" smtClean="0">
              <a:solidFill>
                <a:srgbClr val="58595B"/>
              </a:solidFill>
              <a:latin typeface="DINPro" panose="020B0504020101020102" pitchFamily="34" charset="0"/>
              <a:cs typeface="Arial" panose="020B0604020202020204" pitchFamily="34" charset="0"/>
            </a:endParaRPr>
          </a:p>
        </p:txBody>
      </p:sp>
      <p:pic>
        <p:nvPicPr>
          <p:cNvPr id="14" name="Picture 13"/>
          <p:cNvPicPr>
            <a:picLocks noChangeAspect="1"/>
          </p:cNvPicPr>
          <p:nvPr/>
        </p:nvPicPr>
        <p:blipFill>
          <a:blip r:embed="rId3">
            <a:clrChange>
              <a:clrFrom>
                <a:srgbClr val="FEFEFE"/>
              </a:clrFrom>
              <a:clrTo>
                <a:srgbClr val="FEFEFE">
                  <a:alpha val="0"/>
                </a:srgbClr>
              </a:clrTo>
            </a:clrChange>
          </a:blip>
          <a:stretch>
            <a:fillRect/>
          </a:stretch>
        </p:blipFill>
        <p:spPr>
          <a:xfrm>
            <a:off x="10604499" y="5853778"/>
            <a:ext cx="1281624" cy="775436"/>
          </a:xfrm>
          <a:prstGeom prst="rect">
            <a:avLst/>
          </a:prstGeom>
        </p:spPr>
      </p:pic>
      <p:pic>
        <p:nvPicPr>
          <p:cNvPr id="19" name="Picture 18"/>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5951" y="6341470"/>
            <a:ext cx="1988188" cy="218421"/>
          </a:xfrm>
          <a:prstGeom prst="rect">
            <a:avLst/>
          </a:prstGeom>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5533" y="5472541"/>
            <a:ext cx="633917" cy="666750"/>
          </a:xfrm>
          <a:prstGeom prst="rect">
            <a:avLst/>
          </a:prstGeom>
        </p:spPr>
      </p:pic>
      <p:sp>
        <p:nvSpPr>
          <p:cNvPr id="23" name="Rectangle 22"/>
          <p:cNvSpPr/>
          <p:nvPr/>
        </p:nvSpPr>
        <p:spPr>
          <a:xfrm>
            <a:off x="5183541" y="427136"/>
            <a:ext cx="6843441" cy="1569660"/>
          </a:xfrm>
          <a:prstGeom prst="rect">
            <a:avLst/>
          </a:prstGeom>
        </p:spPr>
        <p:txBody>
          <a:bodyPr wrap="square">
            <a:spAutoFit/>
          </a:bodyPr>
          <a:lstStyle/>
          <a:p>
            <a:r>
              <a:rPr lang="en-US" sz="4800" b="1" dirty="0"/>
              <a:t>Electricians:</a:t>
            </a:r>
          </a:p>
          <a:p>
            <a:r>
              <a:rPr lang="en-US" sz="4800" dirty="0"/>
              <a:t>Installing &amp; Provisioning</a:t>
            </a:r>
          </a:p>
        </p:txBody>
      </p:sp>
      <p:pic>
        <p:nvPicPr>
          <p:cNvPr id="13" name="Picture 3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69663" y="1259690"/>
            <a:ext cx="2002793" cy="199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69662" y="3079218"/>
            <a:ext cx="2016633" cy="1789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12456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2491" y="1756914"/>
            <a:ext cx="10968525" cy="3436087"/>
          </a:xfrm>
          <a:prstGeom prst="rect">
            <a:avLst/>
          </a:prstGeom>
          <a:solidFill>
            <a:schemeClr val="bg1">
              <a:lumMod val="85000"/>
            </a:schemeClr>
          </a:solidFill>
        </p:spPr>
        <p:txBody>
          <a:bodyPr wrap="square" rtlCol="0" anchor="t" anchorCtr="0">
            <a:noAutofit/>
          </a:bodyPr>
          <a:lstStyle/>
          <a:p>
            <a:r>
              <a:rPr lang="en-US" sz="4800" dirty="0">
                <a:solidFill>
                  <a:srgbClr val="0070C0"/>
                </a:solidFill>
              </a:rPr>
              <a:t>	</a:t>
            </a:r>
            <a:r>
              <a:rPr lang="en-US" sz="4800" dirty="0" smtClean="0">
                <a:solidFill>
                  <a:srgbClr val="0070C0"/>
                </a:solidFill>
              </a:rPr>
              <a:t>	</a:t>
            </a:r>
            <a:r>
              <a:rPr lang="en-US" sz="3200" dirty="0" smtClean="0">
                <a:solidFill>
                  <a:srgbClr val="0070C0"/>
                </a:solidFill>
              </a:rPr>
              <a:t>“</a:t>
            </a:r>
            <a:r>
              <a:rPr lang="en-US" sz="3200" dirty="0" smtClean="0"/>
              <a:t>I </a:t>
            </a:r>
            <a:r>
              <a:rPr lang="en-US" sz="3200" dirty="0"/>
              <a:t>don’t typically configure devices, but the</a:t>
            </a:r>
          </a:p>
          <a:p>
            <a:r>
              <a:rPr lang="en-US" sz="3200" dirty="0" smtClean="0"/>
              <a:t>	more </a:t>
            </a:r>
            <a:r>
              <a:rPr lang="en-US" sz="3200" dirty="0"/>
              <a:t>we can do on the job site, the better.</a:t>
            </a:r>
          </a:p>
          <a:p>
            <a:r>
              <a:rPr lang="en-US" sz="3200" dirty="0" smtClean="0"/>
              <a:t>	If </a:t>
            </a:r>
            <a:r>
              <a:rPr lang="en-US" sz="3200" dirty="0"/>
              <a:t>anything goes wrong, we wouldn’t have</a:t>
            </a:r>
          </a:p>
          <a:p>
            <a:r>
              <a:rPr lang="en-US" sz="3200" dirty="0" smtClean="0"/>
              <a:t>	to </a:t>
            </a:r>
            <a:r>
              <a:rPr lang="en-US" sz="3200" dirty="0"/>
              <a:t>wait around or figure out how</a:t>
            </a:r>
          </a:p>
          <a:p>
            <a:r>
              <a:rPr lang="en-US" sz="3200" dirty="0" smtClean="0"/>
              <a:t>	somebody </a:t>
            </a:r>
            <a:r>
              <a:rPr lang="en-US" sz="3200" dirty="0"/>
              <a:t>else has labelled devices.</a:t>
            </a:r>
          </a:p>
          <a:p>
            <a:r>
              <a:rPr lang="en-US" sz="3200" b="1" dirty="0" smtClean="0"/>
              <a:t>	It </a:t>
            </a:r>
            <a:r>
              <a:rPr lang="en-US" sz="3200" b="1" dirty="0"/>
              <a:t>could save up to 75% of our </a:t>
            </a:r>
            <a:r>
              <a:rPr lang="en-US" sz="3200" b="1" dirty="0" smtClean="0"/>
              <a:t>install time.</a:t>
            </a:r>
            <a:r>
              <a:rPr lang="en-US" sz="3200" b="1" dirty="0" smtClean="0">
                <a:solidFill>
                  <a:srgbClr val="0070C0"/>
                </a:solidFill>
              </a:rPr>
              <a:t>”</a:t>
            </a:r>
            <a:endParaRPr lang="en-US" sz="3200" b="1" dirty="0">
              <a:solidFill>
                <a:srgbClr val="0070C0"/>
              </a:solidFill>
              <a:latin typeface="DINPro" panose="020B0504020101020102" pitchFamily="34" charset="0"/>
              <a:cs typeface="Arial" panose="020B0604020202020204" pitchFamily="34" charset="0"/>
            </a:endParaRPr>
          </a:p>
        </p:txBody>
      </p:sp>
      <p:pic>
        <p:nvPicPr>
          <p:cNvPr id="14" name="Picture 13"/>
          <p:cNvPicPr>
            <a:picLocks noChangeAspect="1"/>
          </p:cNvPicPr>
          <p:nvPr/>
        </p:nvPicPr>
        <p:blipFill>
          <a:blip r:embed="rId3">
            <a:clrChange>
              <a:clrFrom>
                <a:srgbClr val="FEFEFE"/>
              </a:clrFrom>
              <a:clrTo>
                <a:srgbClr val="FEFEFE">
                  <a:alpha val="0"/>
                </a:srgbClr>
              </a:clrTo>
            </a:clrChange>
          </a:blip>
          <a:stretch>
            <a:fillRect/>
          </a:stretch>
        </p:blipFill>
        <p:spPr>
          <a:xfrm>
            <a:off x="10604499" y="5853778"/>
            <a:ext cx="1281624" cy="775436"/>
          </a:xfrm>
          <a:prstGeom prst="rect">
            <a:avLst/>
          </a:prstGeom>
        </p:spPr>
      </p:pic>
      <p:pic>
        <p:nvPicPr>
          <p:cNvPr id="19" name="Picture 18"/>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5951" y="6341470"/>
            <a:ext cx="1988188" cy="218421"/>
          </a:xfrm>
          <a:prstGeom prst="rect">
            <a:avLst/>
          </a:prstGeom>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5533" y="5472541"/>
            <a:ext cx="633917" cy="666750"/>
          </a:xfrm>
          <a:prstGeom prst="rect">
            <a:avLst/>
          </a:prstGeom>
        </p:spPr>
      </p:pic>
      <p:sp>
        <p:nvSpPr>
          <p:cNvPr id="2" name="Rectangle 1"/>
          <p:cNvSpPr/>
          <p:nvPr/>
        </p:nvSpPr>
        <p:spPr>
          <a:xfrm>
            <a:off x="3053919" y="5395181"/>
            <a:ext cx="3390672" cy="461665"/>
          </a:xfrm>
          <a:prstGeom prst="rect">
            <a:avLst/>
          </a:prstGeom>
        </p:spPr>
        <p:txBody>
          <a:bodyPr wrap="none">
            <a:spAutoFit/>
          </a:bodyPr>
          <a:lstStyle/>
          <a:p>
            <a:r>
              <a:rPr lang="en-US" sz="2400" b="1" dirty="0"/>
              <a:t>Will,</a:t>
            </a:r>
            <a:r>
              <a:rPr lang="en-US" sz="2400" dirty="0"/>
              <a:t> Foreman Electrician</a:t>
            </a:r>
          </a:p>
        </p:txBody>
      </p:sp>
      <p:sp>
        <p:nvSpPr>
          <p:cNvPr id="4" name="Right Triangle 3"/>
          <p:cNvSpPr/>
          <p:nvPr/>
        </p:nvSpPr>
        <p:spPr>
          <a:xfrm rot="5400000">
            <a:off x="2262456" y="4876023"/>
            <a:ext cx="1077971" cy="1129895"/>
          </a:xfrm>
          <a:prstGeom prst="r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984290" y="646487"/>
            <a:ext cx="6622326" cy="830997"/>
          </a:xfrm>
          <a:prstGeom prst="rect">
            <a:avLst/>
          </a:prstGeom>
          <a:noFill/>
        </p:spPr>
        <p:txBody>
          <a:bodyPr wrap="none" rtlCol="0">
            <a:spAutoFit/>
          </a:bodyPr>
          <a:lstStyle/>
          <a:p>
            <a:r>
              <a:rPr lang="en-US" sz="4800" b="1" dirty="0"/>
              <a:t>New ways of simplifying</a:t>
            </a:r>
            <a:endParaRPr lang="en-US" sz="4800" dirty="0"/>
          </a:p>
        </p:txBody>
      </p:sp>
    </p:spTree>
    <p:extLst>
      <p:ext uri="{BB962C8B-B14F-4D97-AF65-F5344CB8AC3E}">
        <p14:creationId xmlns:p14="http://schemas.microsoft.com/office/powerpoint/2010/main" val="32105485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2613660" y="2333179"/>
            <a:ext cx="9997440" cy="1938992"/>
          </a:xfrm>
          <a:prstGeom prst="rect">
            <a:avLst/>
          </a:prstGeom>
        </p:spPr>
        <p:txBody>
          <a:bodyPr wrap="square">
            <a:spAutoFit/>
          </a:bodyPr>
          <a:lstStyle/>
          <a:p>
            <a:r>
              <a:rPr lang="en-US" sz="6000" dirty="0">
                <a:solidFill>
                  <a:srgbClr val="FFFFFF"/>
                </a:solidFill>
                <a:latin typeface="Roboto-Light"/>
              </a:rPr>
              <a:t>App Demo:</a:t>
            </a:r>
          </a:p>
          <a:p>
            <a:r>
              <a:rPr lang="en-US" sz="6000" b="1" dirty="0">
                <a:solidFill>
                  <a:srgbClr val="FFFFFF"/>
                </a:solidFill>
                <a:latin typeface="Roboto-Bold"/>
              </a:rPr>
              <a:t>Quick &amp; Simple</a:t>
            </a:r>
            <a:endParaRPr lang="en-US" sz="6000" dirty="0"/>
          </a:p>
        </p:txBody>
      </p:sp>
    </p:spTree>
    <p:extLst>
      <p:ext uri="{BB962C8B-B14F-4D97-AF65-F5344CB8AC3E}">
        <p14:creationId xmlns:p14="http://schemas.microsoft.com/office/powerpoint/2010/main" val="79076529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BC1C1C"/>
      </a:accent1>
      <a:accent2>
        <a:srgbClr val="F67534"/>
      </a:accent2>
      <a:accent3>
        <a:srgbClr val="EAAC35"/>
      </a:accent3>
      <a:accent4>
        <a:srgbClr val="9BAF68"/>
      </a:accent4>
      <a:accent5>
        <a:srgbClr val="68B9A6"/>
      </a:accent5>
      <a:accent6>
        <a:srgbClr val="50B1D4"/>
      </a:accent6>
      <a:hlink>
        <a:srgbClr val="E46416"/>
      </a:hlink>
      <a:folHlink>
        <a:srgbClr val="EE9340"/>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93B4CCAC-FD5A-4D59-B1AC-EAF45910B5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TM03457496[[fn=Parallax]]</Template>
  <TotalTime>5035</TotalTime>
  <Words>1282</Words>
  <Application>Microsoft Office PowerPoint</Application>
  <PresentationFormat>Widescreen</PresentationFormat>
  <Paragraphs>307</Paragraphs>
  <Slides>30</Slides>
  <Notes>22</Notes>
  <HiddenSlides>7</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30</vt:i4>
      </vt:variant>
    </vt:vector>
  </HeadingPairs>
  <TitlesOfParts>
    <vt:vector size="41" baseType="lpstr">
      <vt:lpstr>Arial</vt:lpstr>
      <vt:lpstr>Calibri</vt:lpstr>
      <vt:lpstr>Corbel</vt:lpstr>
      <vt:lpstr>DIN Condensed</vt:lpstr>
      <vt:lpstr>DIN Condensed Light</vt:lpstr>
      <vt:lpstr>DINPro</vt:lpstr>
      <vt:lpstr>DINPro-Black</vt:lpstr>
      <vt:lpstr>Roboto-Bold</vt:lpstr>
      <vt:lpstr>Roboto-Light</vt:lpstr>
      <vt:lpstr>Roboto-Regular</vt:lpstr>
      <vt:lpstr>Parallax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Delta Controls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Jeffrey Chretien</dc:creator>
  <cp:lastModifiedBy>Steve Monkiewicz</cp:lastModifiedBy>
  <cp:revision>339</cp:revision>
  <cp:lastPrinted>2019-03-28T18:25:16Z</cp:lastPrinted>
  <dcterms:created xsi:type="dcterms:W3CDTF">2019-03-25T18:33:03Z</dcterms:created>
  <dcterms:modified xsi:type="dcterms:W3CDTF">2019-10-22T11:48:54Z</dcterms:modified>
</cp:coreProperties>
</file>