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45"/>
  </p:notesMasterIdLst>
  <p:sldIdLst>
    <p:sldId id="574" r:id="rId3"/>
    <p:sldId id="624" r:id="rId4"/>
    <p:sldId id="672" r:id="rId5"/>
    <p:sldId id="659" r:id="rId6"/>
    <p:sldId id="660" r:id="rId7"/>
    <p:sldId id="674" r:id="rId8"/>
    <p:sldId id="662" r:id="rId9"/>
    <p:sldId id="681" r:id="rId10"/>
    <p:sldId id="677" r:id="rId11"/>
    <p:sldId id="678" r:id="rId12"/>
    <p:sldId id="679" r:id="rId13"/>
    <p:sldId id="680" r:id="rId14"/>
    <p:sldId id="675" r:id="rId15"/>
    <p:sldId id="667" r:id="rId16"/>
    <p:sldId id="668" r:id="rId17"/>
    <p:sldId id="669" r:id="rId18"/>
    <p:sldId id="682" r:id="rId19"/>
    <p:sldId id="676" r:id="rId20"/>
    <p:sldId id="643" r:id="rId21"/>
    <p:sldId id="647" r:id="rId22"/>
    <p:sldId id="648" r:id="rId23"/>
    <p:sldId id="649" r:id="rId24"/>
    <p:sldId id="650" r:id="rId25"/>
    <p:sldId id="651" r:id="rId26"/>
    <p:sldId id="652" r:id="rId27"/>
    <p:sldId id="653" r:id="rId28"/>
    <p:sldId id="654" r:id="rId29"/>
    <p:sldId id="632" r:id="rId30"/>
    <p:sldId id="633" r:id="rId31"/>
    <p:sldId id="634" r:id="rId32"/>
    <p:sldId id="635" r:id="rId33"/>
    <p:sldId id="636" r:id="rId34"/>
    <p:sldId id="656" r:id="rId35"/>
    <p:sldId id="637" r:id="rId36"/>
    <p:sldId id="658" r:id="rId37"/>
    <p:sldId id="639" r:id="rId38"/>
    <p:sldId id="640" r:id="rId39"/>
    <p:sldId id="641" r:id="rId40"/>
    <p:sldId id="642" r:id="rId41"/>
    <p:sldId id="673" r:id="rId42"/>
    <p:sldId id="657" r:id="rId43"/>
    <p:sldId id="609" r:id="rId44"/>
  </p:sldIdLst>
  <p:sldSz cx="17071975" cy="9601200"/>
  <p:notesSz cx="6858000" cy="9144000"/>
  <p:defaultTextStyle>
    <a:defPPr>
      <a:defRPr lang="en-US"/>
    </a:defPPr>
    <a:lvl1pPr marL="0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62061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524122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86183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3048244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810305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572366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334427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6096488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9" userDrawn="1">
          <p15:clr>
            <a:srgbClr val="A4A3A4"/>
          </p15:clr>
        </p15:guide>
        <p15:guide id="2" orient="horz" pos="6040" userDrawn="1">
          <p15:clr>
            <a:srgbClr val="A4A3A4"/>
          </p15:clr>
        </p15:guide>
        <p15:guide id="3" pos="53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732"/>
    <a:srgbClr val="1D1D1D"/>
    <a:srgbClr val="111111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660"/>
  </p:normalViewPr>
  <p:slideViewPr>
    <p:cSldViewPr showGuides="1">
      <p:cViewPr varScale="1">
        <p:scale>
          <a:sx n="93" d="100"/>
          <a:sy n="93" d="100"/>
        </p:scale>
        <p:origin x="132" y="128"/>
      </p:cViewPr>
      <p:guideLst>
        <p:guide orient="horz" pos="2979"/>
        <p:guide orient="horz" pos="6040"/>
        <p:guide pos="53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A91E-8AC2-4EDD-898A-ECC9620E866F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C0D63-E52D-4DDE-8845-94A31003A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7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B1BBF-6B37-470E-B8EC-9D919AE71B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830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From cities…</a:t>
            </a:r>
          </a:p>
          <a:p>
            <a:r>
              <a:rPr lang="en-GB" dirty="0" smtClean="0"/>
              <a:t>…to vessels…</a:t>
            </a:r>
          </a:p>
          <a:p>
            <a:r>
              <a:rPr lang="en-GB" dirty="0" smtClean="0"/>
              <a:t>…to individual machines…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91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…plant and equipment…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138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 the IoT is</a:t>
            </a:r>
            <a:r>
              <a:rPr lang="en-GB" baseline="0" dirty="0" smtClean="0"/>
              <a:t> the next stage in a logical sequence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47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with Why, discuss the How and end with the What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B1BBF-6B37-470E-B8EC-9D919AE71B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89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Two</a:t>
            </a:r>
            <a:r>
              <a:rPr lang="en-GB" baseline="0" dirty="0" smtClean="0"/>
              <a:t> candidates:</a:t>
            </a:r>
          </a:p>
          <a:p>
            <a:r>
              <a:rPr lang="en-GB" baseline="0" dirty="0" smtClean="0"/>
              <a:t>MQTT – has established itself already</a:t>
            </a:r>
          </a:p>
          <a:p>
            <a:r>
              <a:rPr lang="en-GB" baseline="0" dirty="0" err="1" smtClean="0"/>
              <a:t>CoAP</a:t>
            </a:r>
            <a:r>
              <a:rPr lang="en-GB" baseline="0" dirty="0" smtClean="0"/>
              <a:t> – possibly a better solution, but has lost ground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5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Different</a:t>
            </a:r>
            <a:r>
              <a:rPr lang="en-GB" baseline="0" dirty="0" smtClean="0"/>
              <a:t> IoT providers have different themes of the same services – this is AWS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216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</a:t>
            </a:r>
            <a:r>
              <a:rPr lang="en-GB" baseline="0" dirty="0" smtClean="0"/>
              <a:t>e number of connections is growing exponentially…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440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Security has to be of</a:t>
            </a:r>
            <a:r>
              <a:rPr lang="en-GB" baseline="0" dirty="0" smtClean="0"/>
              <a:t> paramount concern…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43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Cybersecurity is the most critical aspect.</a:t>
            </a:r>
          </a:p>
          <a:p>
            <a:r>
              <a:rPr lang="en-GB" dirty="0" smtClean="0"/>
              <a:t>TLS provides the </a:t>
            </a:r>
            <a:r>
              <a:rPr lang="en-GB" dirty="0" err="1" smtClean="0"/>
              <a:t>lastest</a:t>
            </a:r>
            <a:r>
              <a:rPr lang="en-GB" dirty="0" smtClean="0"/>
              <a:t> and greatest security – Certificates</a:t>
            </a:r>
            <a:r>
              <a:rPr lang="en-GB" baseline="0" dirty="0" smtClean="0"/>
              <a:t> and pre-shared encryption keys, but this is an evolving space</a:t>
            </a:r>
          </a:p>
          <a:p>
            <a:r>
              <a:rPr lang="en-GB" baseline="0" dirty="0" smtClean="0"/>
              <a:t>Internet Engineering Task Force provide leadership and other techniques may come to improve TLS – HIP / </a:t>
            </a:r>
            <a:r>
              <a:rPr lang="en-GB" baseline="0" dirty="0" err="1" smtClean="0"/>
              <a:t>Cryptoprocessors</a:t>
            </a:r>
            <a:r>
              <a:rPr lang="en-GB" baseline="0" dirty="0" smtClean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19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Supplicant – client</a:t>
            </a:r>
            <a:r>
              <a:rPr lang="en-US" baseline="0" dirty="0" smtClean="0"/>
              <a:t> wishing to attach</a:t>
            </a:r>
          </a:p>
          <a:p>
            <a:r>
              <a:rPr lang="en-US" baseline="0" dirty="0" smtClean="0"/>
              <a:t>Authenticator – network device providing a datalink between client and network (and can block traffic) – switch or wireless access point</a:t>
            </a:r>
          </a:p>
          <a:p>
            <a:r>
              <a:rPr lang="en-US" baseline="0" dirty="0" smtClean="0"/>
              <a:t>Authentication server – trusted server that can receive and respond to requests for network access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B1BBF-6B37-470E-B8EC-9D919AE71B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43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Good to understand how EAP-TLS works to understand the workflow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B1BBF-6B37-470E-B8EC-9D919AE71B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Discuss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B1BBF-6B37-470E-B8EC-9D919AE71B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707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with Why, discuss the How and end with the What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B1BBF-6B37-470E-B8EC-9D919AE71B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5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C0D63-E52D-4DDE-8845-94A31003A1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00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with Why, discuss the How and end with the What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B1BBF-6B37-470E-B8EC-9D919AE71B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66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Representation of the physical world in a digital environment</a:t>
            </a:r>
          </a:p>
          <a:p>
            <a:r>
              <a:rPr lang="en-GB" dirty="0" smtClean="0"/>
              <a:t> Digital</a:t>
            </a:r>
            <a:r>
              <a:rPr lang="en-GB" baseline="0" dirty="0" smtClean="0"/>
              <a:t> Twin / Device Twin / Device Shadow / IoT Shadow / </a:t>
            </a:r>
            <a:r>
              <a:rPr lang="en-GB" baseline="0" dirty="0" err="1" smtClean="0"/>
              <a:t>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737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</a:t>
            </a:r>
            <a:r>
              <a:rPr lang="en-GB" baseline="0" dirty="0" smtClean="0"/>
              <a:t> allows detailed analysis of operational performance without interference. Analytics and simulations can be run to provide guidance for future enhancements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B6DDA-6531-4036-9D09-A85235CB2B2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03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file:///E:\Delta%20Conference%202016%20-%20Day%2001%20-%20Session%2002\Delta%20Logo%20Reveal%20Large%20CONFERENCE.mov" TargetMode="External"/><Relationship Id="rId1" Type="http://schemas.microsoft.com/office/2007/relationships/media" Target="file:///E:\Delta%20Conference%202016%20-%20Day%2001%20-%20Session%2002\Delta%20Logo%20Reveal%20Large%20CONFERENCE.mov" TargetMode="Externa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17071975" cy="9601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9601" baseline="0">
                <a:solidFill>
                  <a:srgbClr val="58595B"/>
                </a:solidFill>
                <a:latin typeface="DINPro-Black" panose="02000503030000020004" pitchFamily="50" charset="0"/>
              </a:defRPr>
            </a:lvl1pPr>
          </a:lstStyle>
          <a:p>
            <a:pPr lvl="0"/>
            <a:r>
              <a:rPr lang="en-US" dirty="0" smtClean="0"/>
              <a:t>INTEGRATED ROOM CONTROLLER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6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 pitchFamily="34" charset="0"/>
              </a:defRPr>
            </a:lvl1pPr>
          </a:lstStyle>
          <a:p>
            <a:fld id="{C7B6E06D-B03D-4CD5-A10F-8FD81E4329C3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6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 pitchFamily="34" charset="0"/>
              </a:defRPr>
            </a:lvl1pPr>
          </a:lstStyle>
          <a:p>
            <a:r>
              <a:rPr lang="en-US" dirty="0"/>
              <a:t>Do it right. | deltacontrols.com</a:t>
            </a:r>
          </a:p>
        </p:txBody>
      </p:sp>
    </p:spTree>
    <p:extLst>
      <p:ext uri="{BB962C8B-B14F-4D97-AF65-F5344CB8AC3E}">
        <p14:creationId xmlns:p14="http://schemas.microsoft.com/office/powerpoint/2010/main" val="29647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10413" y="696977"/>
            <a:ext cx="7621364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040" b="1">
                <a:solidFill>
                  <a:srgbClr val="58595B"/>
                </a:solidFill>
                <a:latin typeface="DIN Condensed" panose="020B06060400000202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8215889" cy="960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856087" y="2806011"/>
            <a:ext cx="7575689" cy="6155107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512064">
              <a:buFontTx/>
              <a:buBlip>
                <a:blip r:embed="rId2"/>
              </a:buBlip>
              <a:defRPr sz="3360"/>
            </a:lvl1pPr>
            <a:lvl2pPr>
              <a:defRPr sz="3360"/>
            </a:lvl2pPr>
            <a:lvl3pPr>
              <a:defRPr sz="3360"/>
            </a:lvl3pPr>
            <a:lvl4pPr>
              <a:defRPr sz="3360"/>
            </a:lvl4pPr>
            <a:lvl5pPr>
              <a:defRPr sz="33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8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997" y="1571308"/>
            <a:ext cx="12803981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997" y="5042853"/>
            <a:ext cx="12803981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60">
                <a:latin typeface="DINPro" panose="020B0504020101020102" pitchFamily="34" charset="0"/>
              </a:defRPr>
            </a:lvl1pPr>
          </a:lstStyle>
          <a:p>
            <a:fld id="{C7B6E06D-B03D-4CD5-A10F-8FD81E4329C3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6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 pitchFamily="34" charset="0"/>
              </a:defRPr>
            </a:lvl1pPr>
          </a:lstStyle>
          <a:p>
            <a:r>
              <a:rPr lang="en-US" dirty="0"/>
              <a:t>We do it right.  |  Deltacontrols.com</a:t>
            </a:r>
          </a:p>
        </p:txBody>
      </p:sp>
    </p:spTree>
    <p:extLst>
      <p:ext uri="{BB962C8B-B14F-4D97-AF65-F5344CB8AC3E}">
        <p14:creationId xmlns:p14="http://schemas.microsoft.com/office/powerpoint/2010/main" val="194624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6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 pitchFamily="34" charset="0"/>
              </a:defRPr>
            </a:lvl1pPr>
          </a:lstStyle>
          <a:p>
            <a:fld id="{C7B6E06D-B03D-4CD5-A10F-8FD81E4329C3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6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 pitchFamily="34" charset="0"/>
              </a:defRPr>
            </a:lvl1pPr>
          </a:lstStyle>
          <a:p>
            <a:r>
              <a:rPr lang="en-US" dirty="0"/>
              <a:t>Do it right. | deltacontrols.com</a:t>
            </a:r>
          </a:p>
        </p:txBody>
      </p:sp>
    </p:spTree>
    <p:extLst>
      <p:ext uri="{BB962C8B-B14F-4D97-AF65-F5344CB8AC3E}">
        <p14:creationId xmlns:p14="http://schemas.microsoft.com/office/powerpoint/2010/main" val="53538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807" y="2393634"/>
            <a:ext cx="14724578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807" y="6425249"/>
            <a:ext cx="14724578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92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698" y="2555875"/>
            <a:ext cx="7255589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2688" y="2555875"/>
            <a:ext cx="7255589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14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922" y="511176"/>
            <a:ext cx="14724578" cy="18557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923" y="2353628"/>
            <a:ext cx="7222245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923" y="3507105"/>
            <a:ext cx="7222245" cy="51584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2687" y="2353628"/>
            <a:ext cx="7257813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2687" y="3507105"/>
            <a:ext cx="7257813" cy="51584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2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5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94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923" y="640080"/>
            <a:ext cx="5506156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813" y="1382396"/>
            <a:ext cx="8642687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923" y="2880360"/>
            <a:ext cx="5506156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4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lta Logo Reveal Large CONFERENCE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5975" y="4469932"/>
            <a:ext cx="6096851" cy="3429479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63574" y="1600200"/>
            <a:ext cx="15732126" cy="38100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1" baseline="0">
                <a:solidFill>
                  <a:srgbClr val="58595B"/>
                </a:solidFill>
                <a:latin typeface="DINPro-Black" panose="02000503030000020004" pitchFamily="50" charset="0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923" y="640080"/>
            <a:ext cx="5506156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57813" y="1382396"/>
            <a:ext cx="8642687" cy="6823075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923" y="2880360"/>
            <a:ext cx="5506156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99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89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7132" y="511175"/>
            <a:ext cx="36811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698" y="511175"/>
            <a:ext cx="10830034" cy="813657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1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92798-6CF0-4109-83F1-C3BD7DF2C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242" y="8168767"/>
            <a:ext cx="1787630" cy="10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13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10413" y="696977"/>
            <a:ext cx="7621364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040" b="1">
                <a:solidFill>
                  <a:srgbClr val="58595B"/>
                </a:solidFill>
                <a:latin typeface="DIN Condensed" panose="020B06060400000202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8215889" cy="960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856087" y="2806011"/>
            <a:ext cx="7575689" cy="6155107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512064">
              <a:buFontTx/>
              <a:buBlip>
                <a:blip r:embed="rId2"/>
              </a:buBlip>
              <a:defRPr sz="3360"/>
            </a:lvl1pPr>
            <a:lvl2pPr>
              <a:defRPr sz="3360"/>
            </a:lvl2pPr>
            <a:lvl3pPr>
              <a:defRPr sz="3360"/>
            </a:lvl3pPr>
            <a:lvl4pPr>
              <a:defRPr sz="3360"/>
            </a:lvl4pPr>
            <a:lvl5pPr>
              <a:defRPr sz="33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9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- Dark Text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071975" cy="960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0" y="1694656"/>
            <a:ext cx="17071975" cy="1411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720" b="1">
                <a:effectLst>
                  <a:outerShdw blurRad="381000" dist="38100" dir="2700000" algn="tl" rotWithShape="0">
                    <a:schemeClr val="bg1">
                      <a:alpha val="70000"/>
                    </a:schemeClr>
                  </a:outerShdw>
                </a:effectLst>
                <a:latin typeface="DIN Condensed" panose="020B0606040000020204" pitchFamily="2" charset="0"/>
              </a:defRPr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98888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315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AL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110" y="8702935"/>
            <a:ext cx="1591865" cy="898267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idx="4294967295"/>
          </p:nvPr>
        </p:nvSpPr>
        <p:spPr>
          <a:xfrm>
            <a:off x="4412010" y="120650"/>
            <a:ext cx="8247955" cy="863526"/>
          </a:xfrm>
          <a:prstGeom prst="rect">
            <a:avLst/>
          </a:prstGeom>
          <a:solidFill>
            <a:srgbClr val="CD173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r>
              <a:rPr lang="en-GB" sz="4800" dirty="0" smtClean="0">
                <a:solidFill>
                  <a:schemeClr val="bg1"/>
                </a:solidFill>
                <a:latin typeface="DIN Condensed" panose="00000500000000000000" pitchFamily="2" charset="0"/>
              </a:rPr>
              <a:t>2017 Regional Seminar – Chester, UK</a:t>
            </a:r>
            <a:endParaRPr lang="en-GB" sz="4800" dirty="0">
              <a:solidFill>
                <a:schemeClr val="bg1"/>
              </a:solidFill>
              <a:latin typeface="DIN Condense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and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267322" y="7991536"/>
            <a:ext cx="6676508" cy="978858"/>
          </a:xfrm>
          <a:prstGeom prst="rect">
            <a:avLst/>
          </a:prstGeom>
          <a:solidFill>
            <a:srgbClr val="E31937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914400" tIns="182880" rIns="548640" bIns="54864" anchor="ctr" anchorCtr="0">
            <a:spAutoFit/>
          </a:bodyPr>
          <a:lstStyle>
            <a:lvl1pPr marL="0" indent="0" algn="l">
              <a:buNone/>
              <a:defRPr sz="4801" b="1" spc="100" baseline="0">
                <a:solidFill>
                  <a:schemeClr val="bg1"/>
                </a:solidFill>
                <a:latin typeface="DIN Condensed" panose="00000500000000000000" pitchFamily="2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988885" y="640712"/>
            <a:ext cx="5079917" cy="397032"/>
          </a:xfrm>
          <a:prstGeom prst="rect">
            <a:avLst/>
          </a:prstGeom>
          <a:solidFill>
            <a:srgbClr val="404041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274320" tIns="137160" rIns="640080" bIns="118872" anchor="ctr" anchorCtr="0">
            <a:spAutoFit/>
          </a:bodyPr>
          <a:lstStyle>
            <a:lvl1pPr marL="0" indent="0" algn="r">
              <a:buNone/>
              <a:defRPr sz="900" b="1" spc="400" baseline="0">
                <a:solidFill>
                  <a:schemeClr val="bg1"/>
                </a:solidFill>
                <a:latin typeface="DINPro" panose="020B0504020101020102" pitchFamily="34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22723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267322" y="7991536"/>
            <a:ext cx="6676508" cy="978858"/>
          </a:xfrm>
          <a:prstGeom prst="rect">
            <a:avLst/>
          </a:prstGeom>
          <a:solidFill>
            <a:srgbClr val="E31937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914400" tIns="182880" rIns="548640" bIns="54864" anchor="ctr" anchorCtr="0">
            <a:spAutoFit/>
          </a:bodyPr>
          <a:lstStyle>
            <a:lvl1pPr marL="0" indent="0" algn="l">
              <a:buNone/>
              <a:defRPr sz="4801" b="1" spc="100" baseline="0">
                <a:solidFill>
                  <a:schemeClr val="bg1"/>
                </a:solidFill>
                <a:latin typeface="DIN Condensed" panose="00000500000000000000" pitchFamily="2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988885" y="640712"/>
            <a:ext cx="5079917" cy="397032"/>
          </a:xfrm>
          <a:prstGeom prst="rect">
            <a:avLst/>
          </a:prstGeom>
          <a:solidFill>
            <a:srgbClr val="404041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274320" tIns="137160" rIns="640080" bIns="118872" anchor="ctr" anchorCtr="0">
            <a:spAutoFit/>
          </a:bodyPr>
          <a:lstStyle>
            <a:lvl1pPr marL="0" indent="0" algn="r">
              <a:buNone/>
              <a:defRPr sz="900" b="1" spc="400" baseline="0">
                <a:solidFill>
                  <a:schemeClr val="bg1"/>
                </a:solidFill>
                <a:latin typeface="DINPro" panose="020B0504020101020102" pitchFamily="34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95268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267322" y="7991536"/>
            <a:ext cx="6676508" cy="978858"/>
          </a:xfrm>
          <a:prstGeom prst="rect">
            <a:avLst/>
          </a:prstGeom>
          <a:solidFill>
            <a:srgbClr val="E31937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914400" tIns="182880" rIns="548640" bIns="54864" anchor="ctr" anchorCtr="0">
            <a:spAutoFit/>
          </a:bodyPr>
          <a:lstStyle>
            <a:lvl1pPr marL="0" indent="0" algn="l">
              <a:buNone/>
              <a:defRPr sz="4801" b="1" spc="100" baseline="0">
                <a:solidFill>
                  <a:schemeClr val="bg1"/>
                </a:solidFill>
                <a:latin typeface="DIN Condensed" panose="00000500000000000000" pitchFamily="2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988885" y="640712"/>
            <a:ext cx="5079917" cy="397032"/>
          </a:xfrm>
          <a:prstGeom prst="rect">
            <a:avLst/>
          </a:prstGeom>
          <a:solidFill>
            <a:srgbClr val="404041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274320" tIns="137160" rIns="640080" bIns="118872" anchor="ctr" anchorCtr="0">
            <a:spAutoFit/>
          </a:bodyPr>
          <a:lstStyle>
            <a:lvl1pPr marL="0" indent="0" algn="r">
              <a:buNone/>
              <a:defRPr sz="900" b="1" spc="400" baseline="0">
                <a:solidFill>
                  <a:schemeClr val="bg1"/>
                </a:solidFill>
                <a:latin typeface="DINPro" panose="020B0504020101020102" pitchFamily="34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7796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Screen And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267322" y="7991536"/>
            <a:ext cx="6676508" cy="978858"/>
          </a:xfrm>
          <a:prstGeom prst="rect">
            <a:avLst/>
          </a:prstGeom>
          <a:solidFill>
            <a:srgbClr val="E31937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914400" tIns="182880" rIns="548640" bIns="54864" anchor="ctr" anchorCtr="0">
            <a:spAutoFit/>
          </a:bodyPr>
          <a:lstStyle>
            <a:lvl1pPr marL="0" indent="0" algn="l">
              <a:buNone/>
              <a:defRPr sz="4801" b="1" spc="100" baseline="0">
                <a:solidFill>
                  <a:schemeClr val="bg1"/>
                </a:solidFill>
                <a:latin typeface="DIN Condensed" panose="00000500000000000000" pitchFamily="2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988885" y="640712"/>
            <a:ext cx="5079917" cy="397032"/>
          </a:xfrm>
          <a:prstGeom prst="rect">
            <a:avLst/>
          </a:prstGeom>
          <a:solidFill>
            <a:srgbClr val="404041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274320" tIns="137160" rIns="640080" bIns="118872" anchor="ctr" anchorCtr="0">
            <a:spAutoFit/>
          </a:bodyPr>
          <a:lstStyle>
            <a:lvl1pPr marL="0" indent="0" algn="r">
              <a:buNone/>
              <a:defRPr sz="900" b="1" spc="400" baseline="0">
                <a:solidFill>
                  <a:schemeClr val="bg1"/>
                </a:solidFill>
                <a:latin typeface="DINPro" panose="020B0504020101020102" pitchFamily="34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908898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1152-9E73-4555-BF01-6F4CA8129812}" type="datetimeFigureOut">
              <a:rPr lang="en-GB" smtClean="0"/>
              <a:t>12/12/2019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8DA5-BFC5-43CF-9802-A9563DBC2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73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3276376"/>
            <a:ext cx="17071975" cy="304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INTEGRATED ROOM CONTROLLER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6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53" r:id="rId6"/>
    <p:sldLayoutId id="2147483654" r:id="rId7"/>
    <p:sldLayoutId id="2147483655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ctr" defTabSz="1524223" rtl="0" eaLnBrk="1" latinLnBrk="0" hangingPunct="1">
        <a:spcBef>
          <a:spcPct val="0"/>
        </a:spcBef>
        <a:buNone/>
        <a:defRPr sz="7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1584" indent="-571584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1pPr>
      <a:lvl2pPr marL="1238432" indent="-476319" algn="l" defTabSz="1524223" rtl="0" eaLnBrk="1" latinLnBrk="0" hangingPunct="1">
        <a:spcBef>
          <a:spcPct val="20000"/>
        </a:spcBef>
        <a:buFont typeface="Arial" panose="020B0604020202020204" pitchFamily="34" charset="0"/>
        <a:buChar char="–"/>
        <a:defRPr sz="4701" kern="1200">
          <a:solidFill>
            <a:schemeClr val="tx1"/>
          </a:solidFill>
          <a:latin typeface="+mn-lt"/>
          <a:ea typeface="+mn-ea"/>
          <a:cs typeface="+mn-cs"/>
        </a:defRPr>
      </a:lvl2pPr>
      <a:lvl3pPr marL="1905278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2667391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1" kern="1200">
          <a:solidFill>
            <a:schemeClr val="tx1"/>
          </a:solidFill>
          <a:latin typeface="+mn-lt"/>
          <a:ea typeface="+mn-ea"/>
          <a:cs typeface="+mn-cs"/>
        </a:defRPr>
      </a:lvl4pPr>
      <a:lvl5pPr marL="3429503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»"/>
        <a:defRPr sz="3301" kern="1200">
          <a:solidFill>
            <a:schemeClr val="tx1"/>
          </a:solidFill>
          <a:latin typeface="+mn-lt"/>
          <a:ea typeface="+mn-ea"/>
          <a:cs typeface="+mn-cs"/>
        </a:defRPr>
      </a:lvl5pPr>
      <a:lvl6pPr marL="4191614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1" kern="1200">
          <a:solidFill>
            <a:schemeClr val="tx1"/>
          </a:solidFill>
          <a:latin typeface="+mn-lt"/>
          <a:ea typeface="+mn-ea"/>
          <a:cs typeface="+mn-cs"/>
        </a:defRPr>
      </a:lvl6pPr>
      <a:lvl7pPr marL="4953727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1" kern="1200">
          <a:solidFill>
            <a:schemeClr val="tx1"/>
          </a:solidFill>
          <a:latin typeface="+mn-lt"/>
          <a:ea typeface="+mn-ea"/>
          <a:cs typeface="+mn-cs"/>
        </a:defRPr>
      </a:lvl7pPr>
      <a:lvl8pPr marL="5715838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1" kern="1200">
          <a:solidFill>
            <a:schemeClr val="tx1"/>
          </a:solidFill>
          <a:latin typeface="+mn-lt"/>
          <a:ea typeface="+mn-ea"/>
          <a:cs typeface="+mn-cs"/>
        </a:defRPr>
      </a:lvl8pPr>
      <a:lvl9pPr marL="6477950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1pPr>
      <a:lvl2pPr marL="762112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2pPr>
      <a:lvl3pPr marL="1524223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3pPr>
      <a:lvl4pPr marL="2286336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4pPr>
      <a:lvl5pPr marL="3048447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5pPr>
      <a:lvl6pPr marL="3810559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6pPr>
      <a:lvl7pPr marL="4572670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7pPr>
      <a:lvl8pPr marL="5334783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8pPr>
      <a:lvl9pPr marL="6096894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699" y="511176"/>
            <a:ext cx="14724578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699" y="2555875"/>
            <a:ext cx="14724578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698" y="8898891"/>
            <a:ext cx="3841194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6E06D-B03D-4CD5-A10F-8FD81E4329C3}" type="datetimeFigureOut">
              <a:rPr lang="en-US" smtClean="0"/>
              <a:t>12/12/2019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5092" y="8898891"/>
            <a:ext cx="5761792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7083" y="8898891"/>
            <a:ext cx="3841194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86751-CA4B-49D7-82A0-895366B4B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jp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jp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f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 txBox="1">
            <a:spLocks/>
          </p:cNvSpPr>
          <p:nvPr/>
        </p:nvSpPr>
        <p:spPr>
          <a:xfrm>
            <a:off x="3449665" y="120650"/>
            <a:ext cx="10172649" cy="863526"/>
          </a:xfrm>
          <a:prstGeom prst="rect">
            <a:avLst/>
          </a:prstGeom>
          <a:solidFill>
            <a:srgbClr val="CD1732"/>
          </a:solidFill>
        </p:spPr>
        <p:txBody>
          <a:bodyPr/>
          <a:lstStyle>
            <a:lvl1pPr marL="571584" indent="-571584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38432" indent="-476319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05278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391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503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91614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53727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838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77950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800" dirty="0" smtClean="0">
                <a:solidFill>
                  <a:schemeClr val="bg1"/>
                </a:solidFill>
                <a:latin typeface="DIN Condensed" panose="00000500000000000000" pitchFamily="2" charset="0"/>
              </a:rPr>
              <a:t>2019 European Seminar – Amsterdam, Netherlands</a:t>
            </a:r>
            <a:endParaRPr lang="en-GB" sz="4800" dirty="0">
              <a:solidFill>
                <a:schemeClr val="bg1"/>
              </a:solidFill>
              <a:latin typeface="DIN Condense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27" y="7939"/>
            <a:ext cx="12889432" cy="964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03" y="9855"/>
            <a:ext cx="12709412" cy="954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95" y="0"/>
            <a:ext cx="12811196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Network Port Security</a:t>
            </a:r>
          </a:p>
          <a:p>
            <a:r>
              <a:rPr lang="en-GB" dirty="0" smtClean="0"/>
              <a:t>(IEEE 802.1X)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753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94129" y="652059"/>
            <a:ext cx="7619947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58595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defTabSz="1280160">
              <a:defRPr/>
            </a:pPr>
            <a:r>
              <a:rPr lang="en-CA" sz="5040" dirty="0" smtClean="0"/>
              <a:t>IEEE 802.1X</a:t>
            </a:r>
            <a:endParaRPr lang="en-CA" sz="5040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672714" y="2545121"/>
            <a:ext cx="8114285" cy="626125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80160">
              <a:spcBef>
                <a:spcPts val="1400"/>
              </a:spcBef>
              <a:buNone/>
              <a:defRPr/>
            </a:pPr>
            <a:r>
              <a:rPr lang="en-US" sz="3360" b="1" dirty="0">
                <a:solidFill>
                  <a:srgbClr val="000000"/>
                </a:solidFill>
                <a:latin typeface="Arial"/>
              </a:rPr>
              <a:t>Why?</a:t>
            </a:r>
          </a:p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Provides a higher level of security – may be mandated by IT</a:t>
            </a:r>
          </a:p>
          <a:p>
            <a:pPr marL="0" indent="0" defTabSz="1280160">
              <a:spcBef>
                <a:spcPts val="1400"/>
              </a:spcBef>
              <a:buNone/>
              <a:defRPr/>
            </a:pPr>
            <a:r>
              <a:rPr lang="en-US" sz="3360" b="1" dirty="0">
                <a:solidFill>
                  <a:srgbClr val="000000"/>
                </a:solidFill>
                <a:latin typeface="Arial"/>
              </a:rPr>
              <a:t>What is it?</a:t>
            </a:r>
          </a:p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is an IEEE Standard for port-based Network Access Control</a:t>
            </a:r>
          </a:p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it provides an authentication mechanism to devices wishing to attach to a LAN or WLAN</a:t>
            </a:r>
          </a:p>
        </p:txBody>
      </p:sp>
      <p:pic>
        <p:nvPicPr>
          <p:cNvPr id="1026" name="Picture 2" descr="https://cdn.pixabay.com/photo/2015/11/03/08/56/network-1019809_960_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633" y="1663731"/>
            <a:ext cx="7142645" cy="71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emale RJ11 phone cord port vector dra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8" y="7375251"/>
            <a:ext cx="1419450" cy="129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endCxn id="1030" idx="1"/>
          </p:cNvCxnSpPr>
          <p:nvPr/>
        </p:nvCxnSpPr>
        <p:spPr>
          <a:xfrm>
            <a:off x="3417969" y="8023939"/>
            <a:ext cx="4287758" cy="0"/>
          </a:xfrm>
          <a:prstGeom prst="straightConnector1">
            <a:avLst/>
          </a:prstGeom>
          <a:ln w="79375">
            <a:solidFill>
              <a:srgbClr val="92D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&quot;No&quot; Symbol 8"/>
          <p:cNvSpPr/>
          <p:nvPr/>
        </p:nvSpPr>
        <p:spPr>
          <a:xfrm>
            <a:off x="7392195" y="6954899"/>
            <a:ext cx="2044437" cy="2025327"/>
          </a:xfrm>
          <a:prstGeom prst="noSmoking">
            <a:avLst/>
          </a:prstGeom>
          <a:solidFill>
            <a:srgbClr val="E3193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US" sz="252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43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94129" y="652059"/>
            <a:ext cx="7619947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58595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defTabSz="1280160">
              <a:defRPr/>
            </a:pPr>
            <a:r>
              <a:rPr lang="en-CA" sz="5040" dirty="0"/>
              <a:t>How </a:t>
            </a:r>
            <a:r>
              <a:rPr lang="en-CA" sz="5040" dirty="0" smtClean="0"/>
              <a:t>IEEE 802.1X </a:t>
            </a:r>
            <a:r>
              <a:rPr lang="en-CA" sz="5040" dirty="0"/>
              <a:t>works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594129" y="1968158"/>
            <a:ext cx="8114285" cy="626125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4480" dirty="0">
                <a:solidFill>
                  <a:srgbClr val="000000"/>
                </a:solidFill>
                <a:latin typeface="Arial"/>
              </a:rPr>
              <a:t>3 Parties</a:t>
            </a:r>
          </a:p>
          <a:p>
            <a:pPr marL="512064" lvl="1" indent="-320040" defTabSz="1280160">
              <a:spcBef>
                <a:spcPts val="7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Supplicant – client wishing to attach to network</a:t>
            </a:r>
          </a:p>
          <a:p>
            <a:pPr marL="512064" lvl="1" indent="-320040" defTabSz="1280160">
              <a:spcBef>
                <a:spcPts val="7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Authenticator – network device providing data link</a:t>
            </a:r>
          </a:p>
          <a:p>
            <a:pPr marL="512064" lvl="1" indent="-320040" defTabSz="1280160">
              <a:spcBef>
                <a:spcPts val="7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Authentication Server – trusted server that responds to network access requests 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2" y="6279738"/>
            <a:ext cx="3465886" cy="1949674"/>
          </a:xfrm>
          <a:prstGeom prst="rect">
            <a:avLst/>
          </a:prstGeom>
        </p:spPr>
      </p:pic>
      <p:pic>
        <p:nvPicPr>
          <p:cNvPr id="2052" name="Picture 4" descr="Network switch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855" y="396906"/>
            <a:ext cx="4093485" cy="5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le:Generic Server Icon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761" y="4193668"/>
            <a:ext cx="4081239" cy="57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94393" y="8046196"/>
            <a:ext cx="3031920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0" lvl="1" defTabSz="1280160">
              <a:defRPr/>
            </a:pPr>
            <a:r>
              <a:rPr lang="en-US" sz="3360" b="1" dirty="0">
                <a:solidFill>
                  <a:srgbClr val="000000"/>
                </a:solidFill>
                <a:latin typeface="Arial"/>
              </a:rPr>
              <a:t>Supplicant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04965" y="2972808"/>
            <a:ext cx="3631443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0" lvl="1" defTabSz="1280160">
              <a:defRPr/>
            </a:pPr>
            <a:r>
              <a:rPr lang="en-US" sz="3360" b="1" dirty="0">
                <a:solidFill>
                  <a:srgbClr val="000000"/>
                </a:solidFill>
                <a:latin typeface="Arial"/>
              </a:rPr>
              <a:t>Authenticator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317654" y="8046195"/>
            <a:ext cx="530658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0" lvl="1" defTabSz="1280160">
              <a:defRPr/>
            </a:pPr>
            <a:r>
              <a:rPr lang="en-US" sz="3360" b="1" dirty="0">
                <a:solidFill>
                  <a:srgbClr val="000000"/>
                </a:solidFill>
                <a:latin typeface="Arial"/>
              </a:rPr>
              <a:t>Authentication Server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214076" y="3619139"/>
            <a:ext cx="3328059" cy="2877196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11993760" y="3619138"/>
            <a:ext cx="2146908" cy="155882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0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94129" y="652059"/>
            <a:ext cx="8661938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58595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defTabSz="1280160">
              <a:defRPr/>
            </a:pPr>
            <a:r>
              <a:rPr lang="en-CA" sz="5040" dirty="0"/>
              <a:t>How </a:t>
            </a:r>
            <a:r>
              <a:rPr lang="en-CA" sz="5040" dirty="0" smtClean="0"/>
              <a:t>IEEE 802.1X </a:t>
            </a:r>
            <a:r>
              <a:rPr lang="en-CA" sz="5040" dirty="0"/>
              <a:t>Authenticates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594128" y="1968158"/>
            <a:ext cx="12228166" cy="626125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Uses EAP (Extensible Authentication Protocol)</a:t>
            </a:r>
          </a:p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Many authentication methods.</a:t>
            </a:r>
          </a:p>
          <a:p>
            <a:pPr marL="512064" lvl="1" indent="-320040" defTabSz="1280160">
              <a:spcBef>
                <a:spcPts val="7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EAP-TLS is widely supported.  Uses digital certificates to authenticate the supplicant and authentication server</a:t>
            </a:r>
          </a:p>
          <a:p>
            <a:pPr marL="0" indent="0" defTabSz="1280160">
              <a:spcBef>
                <a:spcPts val="1400"/>
              </a:spcBef>
              <a:buNone/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  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30" y="5460112"/>
            <a:ext cx="3465886" cy="1949674"/>
          </a:xfrm>
          <a:prstGeom prst="rect">
            <a:avLst/>
          </a:prstGeom>
        </p:spPr>
      </p:pic>
      <p:pic>
        <p:nvPicPr>
          <p:cNvPr id="2052" name="Picture 4" descr="Network switch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6" y="3217376"/>
            <a:ext cx="4093485" cy="5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le:Generic Server Icon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149" y="3547279"/>
            <a:ext cx="4081239" cy="57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le:Antu certificate-server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28" y="6116445"/>
            <a:ext cx="1564242" cy="156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le:Antu certificate-server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615" y="6354844"/>
            <a:ext cx="1564242" cy="156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e:Antu certificate-server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796" y="8053327"/>
            <a:ext cx="1564242" cy="156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21730" y="8919933"/>
            <a:ext cx="293362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80160"/>
            <a:r>
              <a:rPr lang="en-US" sz="2520" dirty="0">
                <a:solidFill>
                  <a:srgbClr val="000000"/>
                </a:solidFill>
                <a:latin typeface="Arial"/>
              </a:rPr>
              <a:t>CA Root Certificate</a:t>
            </a:r>
            <a:endParaRPr lang="en-US" sz="25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3458" y="7561066"/>
            <a:ext cx="255711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80160"/>
            <a:r>
              <a:rPr lang="en-US" sz="2520" dirty="0">
                <a:solidFill>
                  <a:srgbClr val="000000"/>
                </a:solidFill>
                <a:latin typeface="Arial"/>
              </a:rPr>
              <a:t>Client Certificate</a:t>
            </a:r>
            <a:endParaRPr lang="en-US" sz="25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72257" y="7660555"/>
            <a:ext cx="268054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80160"/>
            <a:r>
              <a:rPr lang="en-US" sz="2520" dirty="0">
                <a:solidFill>
                  <a:srgbClr val="000000"/>
                </a:solidFill>
                <a:latin typeface="Arial"/>
              </a:rPr>
              <a:t>Server Certificate</a:t>
            </a:r>
            <a:endParaRPr lang="en-US" sz="252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383280" y="5655632"/>
            <a:ext cx="5904021" cy="1566764"/>
          </a:xfrm>
          <a:custGeom>
            <a:avLst/>
            <a:gdLst>
              <a:gd name="connsiteX0" fmla="*/ 0 w 4217158"/>
              <a:gd name="connsiteY0" fmla="*/ 724139 h 846969"/>
              <a:gd name="connsiteX1" fmla="*/ 2047164 w 4217158"/>
              <a:gd name="connsiteY1" fmla="*/ 808 h 846969"/>
              <a:gd name="connsiteX2" fmla="*/ 4217158 w 4217158"/>
              <a:gd name="connsiteY2" fmla="*/ 846969 h 84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17158" h="846969">
                <a:moveTo>
                  <a:pt x="0" y="724139"/>
                </a:moveTo>
                <a:cubicBezTo>
                  <a:pt x="672152" y="352237"/>
                  <a:pt x="1344304" y="-19664"/>
                  <a:pt x="2047164" y="808"/>
                </a:cubicBezTo>
                <a:cubicBezTo>
                  <a:pt x="2750024" y="21280"/>
                  <a:pt x="3483591" y="434124"/>
                  <a:pt x="4217158" y="846969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0160"/>
            <a:endParaRPr lang="en-US" sz="252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Connector 4"/>
          <p:cNvCxnSpPr>
            <a:stCxn id="11" idx="3"/>
          </p:cNvCxnSpPr>
          <p:nvPr/>
        </p:nvCxnSpPr>
        <p:spPr>
          <a:xfrm flipV="1">
            <a:off x="10155039" y="7680689"/>
            <a:ext cx="2302377" cy="1154759"/>
          </a:xfrm>
          <a:prstGeom prst="line">
            <a:avLst/>
          </a:prstGeom>
          <a:ln w="698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302324" y="7450245"/>
            <a:ext cx="2288472" cy="1385203"/>
          </a:xfrm>
          <a:prstGeom prst="line">
            <a:avLst/>
          </a:prstGeom>
          <a:ln w="698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7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94129" y="652059"/>
            <a:ext cx="7619947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58595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defTabSz="1280160">
              <a:defRPr/>
            </a:pPr>
            <a:r>
              <a:rPr lang="en-CA" sz="5040" dirty="0" smtClean="0"/>
              <a:t>IEEE 802.1X </a:t>
            </a:r>
            <a:r>
              <a:rPr lang="en-CA" sz="5040" dirty="0"/>
              <a:t>NP Changes</a:t>
            </a: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594128" y="1968158"/>
            <a:ext cx="12228166" cy="626125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Part of NP4 – Ethernet 1</a:t>
            </a:r>
          </a:p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Requires</a:t>
            </a:r>
          </a:p>
          <a:p>
            <a:pPr marL="512064" lvl="1" indent="-320040" defTabSz="1280160">
              <a:spcBef>
                <a:spcPts val="7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Identity</a:t>
            </a:r>
          </a:p>
          <a:p>
            <a:pPr marL="512064" lvl="1" indent="-320040" defTabSz="1280160">
              <a:spcBef>
                <a:spcPts val="7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Private Key and Password (if set)</a:t>
            </a:r>
          </a:p>
          <a:p>
            <a:pPr marL="512064" lvl="1" indent="-320040" defTabSz="1280160">
              <a:spcBef>
                <a:spcPts val="7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Client Certificate</a:t>
            </a:r>
          </a:p>
          <a:p>
            <a:pPr marL="512064" lvl="1" indent="-320040" defTabSz="1280160">
              <a:spcBef>
                <a:spcPts val="7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Certificate Authority (CA) Root certificate</a:t>
            </a:r>
          </a:p>
          <a:p>
            <a:pPr marL="512064" indent="-512064" defTabSz="1280160">
              <a:spcBef>
                <a:spcPts val="14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marL="512064" indent="-512064" defTabSz="1280160">
              <a:spcBef>
                <a:spcPts val="14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29" y="4984196"/>
            <a:ext cx="14992524" cy="4617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612" y="1836827"/>
            <a:ext cx="6920488" cy="21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IoT Cloud Ingestion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4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69" y="2962214"/>
            <a:ext cx="17876513" cy="4636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7" y="8643712"/>
            <a:ext cx="1339489" cy="70268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E0604E-65A9-E747-824E-0A893A27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21887" y="8898891"/>
            <a:ext cx="3840480" cy="511175"/>
          </a:xfrm>
        </p:spPr>
        <p:txBody>
          <a:bodyPr/>
          <a:lstStyle>
            <a:lvl1pPr>
              <a:defRPr sz="126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 pitchFamily="34" charset="0"/>
              </a:defRPr>
            </a:lvl1pPr>
          </a:lstStyle>
          <a:p>
            <a:r>
              <a:rPr lang="en-US" b="1" dirty="0"/>
              <a:t>Do it </a:t>
            </a:r>
            <a:r>
              <a:rPr lang="en-US" b="1" dirty="0">
                <a:solidFill>
                  <a:srgbClr val="FF0000"/>
                </a:solidFill>
              </a:rPr>
              <a:t>right.</a:t>
            </a:r>
            <a:r>
              <a:rPr lang="en-US" dirty="0"/>
              <a:t> | deltacontrols.com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7" y="2962214"/>
            <a:ext cx="17869737" cy="46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1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IoT Cloud Firmware (V4.9)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5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" y="3180"/>
            <a:ext cx="16792118" cy="944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" y="3180"/>
            <a:ext cx="16792118" cy="94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5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" y="3180"/>
            <a:ext cx="16792118" cy="94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" y="3180"/>
            <a:ext cx="16792118" cy="94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" y="3180"/>
            <a:ext cx="16792118" cy="94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71975" cy="1008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Disrupted Markets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14855">
            <a:off x="608622" y="850513"/>
            <a:ext cx="2916324" cy="2916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15">
            <a:off x="13849838" y="7161892"/>
            <a:ext cx="2124236" cy="2124236"/>
          </a:xfrm>
          <a:prstGeom prst="rect">
            <a:avLst/>
          </a:prstGeom>
        </p:spPr>
      </p:pic>
      <p:pic>
        <p:nvPicPr>
          <p:cNvPr id="1026" name="Picture 2" descr="https://unmannedengineeriablog.files.wordpress.com/2016/01/internal-combustion-engines-ppt-6-638.jpg?w=65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61" y="2473906"/>
            <a:ext cx="6948772" cy="521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022">
            <a:off x="10117319" y="3106014"/>
            <a:ext cx="6224809" cy="35334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257">
            <a:off x="527174" y="4558630"/>
            <a:ext cx="4385733" cy="44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9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69" y="2962214"/>
            <a:ext cx="17876513" cy="4636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7" y="8643712"/>
            <a:ext cx="1339489" cy="70268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E0604E-65A9-E747-824E-0A893A27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21887" y="8898891"/>
            <a:ext cx="3840480" cy="511175"/>
          </a:xfrm>
        </p:spPr>
        <p:txBody>
          <a:bodyPr/>
          <a:lstStyle>
            <a:lvl1pPr>
              <a:defRPr sz="126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 pitchFamily="34" charset="0"/>
              </a:defRPr>
            </a:lvl1pPr>
          </a:lstStyle>
          <a:p>
            <a:r>
              <a:rPr lang="en-US" b="1" dirty="0"/>
              <a:t>Do it </a:t>
            </a:r>
            <a:r>
              <a:rPr lang="en-US" b="1" dirty="0">
                <a:solidFill>
                  <a:srgbClr val="FF0000"/>
                </a:solidFill>
              </a:rPr>
              <a:t>right.</a:t>
            </a:r>
            <a:r>
              <a:rPr lang="en-US" dirty="0"/>
              <a:t> | deltacontrols.com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7" y="2962214"/>
            <a:ext cx="17869737" cy="46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8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1" y="969774"/>
            <a:ext cx="17036872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246335"/>
            <a:ext cx="17068800" cy="91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Vivotek CCTV Integration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" y="1070586"/>
            <a:ext cx="17002915" cy="7460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" y="1826439"/>
            <a:ext cx="16863500" cy="5948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" y="-1096"/>
            <a:ext cx="17067641" cy="96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5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2" y="62474"/>
            <a:ext cx="16846672" cy="94762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" y="26415"/>
            <a:ext cx="16974880" cy="95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8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40"/>
            <a:ext cx="17053262" cy="95924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127" y="1236204"/>
            <a:ext cx="5185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u="sng" dirty="0" smtClean="0"/>
              <a:t>Evolution of the IoT</a:t>
            </a:r>
            <a:endParaRPr lang="en-GB" sz="4800" b="1" u="sng" dirty="0"/>
          </a:p>
        </p:txBody>
      </p:sp>
    </p:spTree>
    <p:extLst>
      <p:ext uri="{BB962C8B-B14F-4D97-AF65-F5344CB8AC3E}">
        <p14:creationId xmlns:p14="http://schemas.microsoft.com/office/powerpoint/2010/main" val="320744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69" y="2962214"/>
            <a:ext cx="17876513" cy="4636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7" y="8643712"/>
            <a:ext cx="1339489" cy="70268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E0604E-65A9-E747-824E-0A893A27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21887" y="8898891"/>
            <a:ext cx="3840480" cy="511175"/>
          </a:xfrm>
        </p:spPr>
        <p:txBody>
          <a:bodyPr/>
          <a:lstStyle>
            <a:lvl1pPr>
              <a:defRPr sz="1260">
                <a:solidFill>
                  <a:schemeClr val="tx1">
                    <a:lumMod val="50000"/>
                    <a:lumOff val="50000"/>
                  </a:schemeClr>
                </a:solidFill>
                <a:latin typeface="DINPro" panose="020B0504020101020102" pitchFamily="34" charset="0"/>
              </a:defRPr>
            </a:lvl1pPr>
          </a:lstStyle>
          <a:p>
            <a:r>
              <a:rPr lang="en-US" b="1" dirty="0"/>
              <a:t>Do it </a:t>
            </a:r>
            <a:r>
              <a:rPr lang="en-US" b="1" dirty="0">
                <a:solidFill>
                  <a:srgbClr val="FF0000"/>
                </a:solidFill>
              </a:rPr>
              <a:t>right.</a:t>
            </a:r>
            <a:r>
              <a:rPr lang="en-US" dirty="0"/>
              <a:t> | deltacontrols.com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7" y="2962214"/>
            <a:ext cx="17869737" cy="46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2707005"/>
            <a:ext cx="17068800" cy="4187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613410"/>
            <a:ext cx="16002000" cy="837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6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87" y="1483807"/>
            <a:ext cx="14400000" cy="6633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87" y="1774804"/>
            <a:ext cx="14400000" cy="60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5187" y="384493"/>
            <a:ext cx="11521440" cy="584517"/>
          </a:xfrm>
        </p:spPr>
        <p:txBody>
          <a:bodyPr>
            <a:noAutofit/>
          </a:bodyPr>
          <a:lstStyle/>
          <a:p>
            <a:r>
              <a:rPr lang="en-GB" sz="4480" dirty="0"/>
              <a:t>Digital Twin / IoT Shadow</a:t>
            </a:r>
            <a:endParaRPr lang="en-CA" sz="448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35187" y="984570"/>
            <a:ext cx="5256213" cy="83521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"desired":{ 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"gate-ref":"Gate-A01",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operator":"LH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"flight-number":"3429",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"aircraft-type":"CR9",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"call-sign":"DLH3AK",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"terminal":"T1",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"stand":"7",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arrival-departure":"A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"ELDT":"",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"scheduled":"12/03/2019 08:11",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"probable":"12/02/2019 08:30",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"actual":"12/03/2019 08:23",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"estimated":"12/02/2019 07:55",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"finals":"",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gate-status":"Standby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- unoccupied",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"light-level":"198lx",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"space-temp":"20.5°C",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prescence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detected":"false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"sun-shades":"50%",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"AHU-Frost-Stat-Setpoint":"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2.0C",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"AHU-Heating-Demand-OAT-Hold-Off-Setpoint":"5.0",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"AHU-Off-Frost-Coil-Temp":"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16.4C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"AHU-Supply-Air-Temp":"17.4C",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"AHU-Frost-Coil-Demand":"0%",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"AHU-Heating-Coil-Demand":"25%",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"AHU-Supply-Fan-Speed-Setpoint":"70%",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"AHU-Supply-Fan-Startup-Time":"2.0 min",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"AHU-LTHW-Hold-Off-above-OAT-Setpoint":"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5C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"AHU-LTHW-Hold-Off-Temp-Setpoint":"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50C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"AHU-Off-Frost-Temp-Setpoint":"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5C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"AHU-Supply-Air-Temp-Setpoint":"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18C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AHU-Frost-Stat-Healthy":"Normal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AHU-Intake-Damper-Open":"Open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AHU-Supply-Fan-DPS":"Flow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AHU-Intake-Damper-Enable":"Enabled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AHU-Supply-Fan-Enable":"Enabled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AHU-Bag-Filter-DPS":"Normal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AHU-Panel-Filter-DPS":"Normal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AHU-Frost-Stat-Manual-Lockout":"Normal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AHU-Intake-Damper-Mismatch":"Normal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AHU-Supply-Fan-Fault":"Normal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AHU-LTHW-Heating-Demand":"On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AHU-Supply-Air-Temp-Sensor-Failed":"Normal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AHU-Off-Frost-Coil-Temp-Sensor-Failed":"Normal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AHU-Bag-Filter-Dirty":"Normal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AHU-Panel-Filter-Dirty":"Normal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AHU-Off-Frost-Coil-Temp-Sensor-Failed-Alarm":"Normal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AHU-Panel-Filter-Dirty-Alarm":"Normal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AHU-Bag-Filter-Dirty-Alarm":"Normal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AHU-Off-Frost-Coil-Temp-Limit":"Normal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AHU-Frost-Stat-Tripped-Alarm":"Normal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   "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AHU-Supply-Fan-Fault-Alarm":"Normal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",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   }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487315" y="2431435"/>
            <a:ext cx="12027008" cy="3593301"/>
            <a:chOff x="373768" y="1531277"/>
            <a:chExt cx="8590720" cy="2335189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4067944" y="1531277"/>
              <a:ext cx="4896544" cy="233518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vert="horz" lIns="128016" tIns="64008" rIns="128016" bIns="64008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"finals":"",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</a:t>
              </a:r>
              <a:r>
                <a:rPr lang="en-CA" sz="1960" dirty="0" err="1">
                  <a:latin typeface="Arial" panose="020B0604020202020204" pitchFamily="34" charset="0"/>
                  <a:cs typeface="Arial" panose="020B0604020202020204" pitchFamily="34" charset="0"/>
                </a:rPr>
                <a:t>gate-status":"Standby</a:t>
              </a: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- unoccupied",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"light-level":"198lx",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"space-temp":"20.5°C",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</a:t>
              </a:r>
              <a:r>
                <a:rPr lang="en-CA" sz="1960" dirty="0" err="1">
                  <a:latin typeface="Arial" panose="020B0604020202020204" pitchFamily="34" charset="0"/>
                  <a:cs typeface="Arial" panose="020B0604020202020204" pitchFamily="34" charset="0"/>
                </a:rPr>
                <a:t>prescence</a:t>
              </a: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CA" sz="1960" dirty="0" err="1">
                  <a:latin typeface="Arial" panose="020B0604020202020204" pitchFamily="34" charset="0"/>
                  <a:cs typeface="Arial" panose="020B0604020202020204" pitchFamily="34" charset="0"/>
                </a:rPr>
                <a:t>detected":"false</a:t>
              </a: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"sun-shades":"50%",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"AHU-Frost-Stat-Setpoint":"2.0C",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"AHU-Heating-Demand-OAT-Hold-Off-Setpoint":"5.0",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"AHU-Off-Frost-Coil-Temp":"16.4C",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  <a:t>      "AHU-Supply-Air-Temp":"17.4C",</a:t>
              </a:r>
              <a:br>
                <a:rPr lang="en-CA" sz="196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CA" sz="196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3768" y="2194816"/>
              <a:ext cx="2880320" cy="1008112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420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3254088" y="1531277"/>
              <a:ext cx="813856" cy="6635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254088" y="3202928"/>
              <a:ext cx="813856" cy="6635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761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70" y="-1"/>
            <a:ext cx="14718435" cy="956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pviking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35" y="76730"/>
            <a:ext cx="16984706" cy="944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02" y="132547"/>
            <a:ext cx="14937772" cy="9336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7" y="1990771"/>
            <a:ext cx="12801600" cy="5619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792" y="7925747"/>
            <a:ext cx="2920707" cy="1548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60" y="3108287"/>
            <a:ext cx="10178057" cy="569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1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771 -0.30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628 -0.30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4"/>
            <a:ext cx="17071975" cy="96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267322" y="7991536"/>
            <a:ext cx="5504071" cy="978858"/>
          </a:xfrm>
        </p:spPr>
        <p:txBody>
          <a:bodyPr/>
          <a:lstStyle/>
          <a:p>
            <a:r>
              <a:rPr lang="en-GB" dirty="0" smtClean="0"/>
              <a:t>Google MQTT Bridge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86" y="5099"/>
            <a:ext cx="15866085" cy="78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7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nected O3 (Google MQTT Bridg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088" y="0"/>
            <a:ext cx="144018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4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38" y="217714"/>
            <a:ext cx="4024177" cy="400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89" y="4329231"/>
            <a:ext cx="3740473" cy="3549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15" y="1884276"/>
            <a:ext cx="6711511" cy="354556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-267322" y="7991536"/>
            <a:ext cx="6691897" cy="978858"/>
          </a:xfrm>
        </p:spPr>
        <p:txBody>
          <a:bodyPr/>
          <a:lstStyle/>
          <a:p>
            <a:r>
              <a:rPr lang="en-GB" dirty="0" smtClean="0"/>
              <a:t>License Plate Recognition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651322" y="6276377"/>
            <a:ext cx="61788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{</a:t>
            </a:r>
          </a:p>
          <a:p>
            <a:r>
              <a:rPr lang="en-GB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“plate”: {</a:t>
            </a:r>
          </a:p>
          <a:p>
            <a:r>
              <a:rPr lang="en-GB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“number”: “SN64WZO”}</a:t>
            </a:r>
          </a:p>
          <a:p>
            <a:r>
              <a:rPr lang="en-GB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3768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BACnet Secure Connect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76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267322" y="7991536"/>
            <a:ext cx="6200415" cy="978858"/>
          </a:xfrm>
        </p:spPr>
        <p:txBody>
          <a:bodyPr/>
          <a:lstStyle/>
          <a:p>
            <a:r>
              <a:rPr lang="en-GB" dirty="0" smtClean="0"/>
              <a:t>BACnet Secure Connect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4129" y="652059"/>
            <a:ext cx="7619947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58595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defTabSz="1280160">
              <a:defRPr/>
            </a:pPr>
            <a:r>
              <a:rPr lang="en-CA" sz="5040" dirty="0"/>
              <a:t>What </a:t>
            </a:r>
            <a:r>
              <a:rPr lang="en-CA" sz="5040" dirty="0">
                <a:solidFill>
                  <a:srgbClr val="E31937"/>
                </a:solidFill>
              </a:rPr>
              <a:t>is</a:t>
            </a:r>
            <a:r>
              <a:rPr lang="en-CA" sz="5040" dirty="0"/>
              <a:t> BACnet/SC?</a:t>
            </a: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672714" y="2545122"/>
            <a:ext cx="8114285" cy="2038925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Addendum to </a:t>
            </a:r>
            <a:r>
              <a:rPr lang="en-US" sz="3360" dirty="0" err="1">
                <a:solidFill>
                  <a:srgbClr val="000000"/>
                </a:solidFill>
                <a:latin typeface="Arial"/>
              </a:rPr>
              <a:t>BACnet</a:t>
            </a:r>
            <a:endParaRPr lang="en-US" sz="3360" dirty="0">
              <a:solidFill>
                <a:srgbClr val="000000"/>
              </a:solidFill>
              <a:latin typeface="Arial"/>
            </a:endParaRPr>
          </a:p>
          <a:p>
            <a:pPr marL="512064" indent="-512064" defTabSz="1280160">
              <a:spcBef>
                <a:spcPts val="1400"/>
              </a:spcBef>
              <a:defRPr/>
            </a:pPr>
            <a:r>
              <a:rPr lang="en-US" sz="3360" dirty="0">
                <a:solidFill>
                  <a:srgbClr val="000000"/>
                </a:solidFill>
                <a:latin typeface="Arial"/>
              </a:rPr>
              <a:t>Adds </a:t>
            </a:r>
            <a:r>
              <a:rPr lang="en-US" sz="3360" b="1" dirty="0">
                <a:solidFill>
                  <a:srgbClr val="E31937"/>
                </a:solidFill>
                <a:latin typeface="Arial"/>
              </a:rPr>
              <a:t>encryption</a:t>
            </a:r>
            <a:r>
              <a:rPr lang="en-US" sz="3360" dirty="0">
                <a:solidFill>
                  <a:srgbClr val="E31937"/>
                </a:solidFill>
                <a:latin typeface="Arial"/>
              </a:rPr>
              <a:t> </a:t>
            </a:r>
            <a:r>
              <a:rPr lang="en-US" sz="336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3360" b="1" dirty="0">
                <a:solidFill>
                  <a:srgbClr val="E31937"/>
                </a:solidFill>
                <a:latin typeface="Arial"/>
              </a:rPr>
              <a:t>authentication</a:t>
            </a:r>
            <a:r>
              <a:rPr lang="en-US" sz="3360" dirty="0">
                <a:solidFill>
                  <a:srgbClr val="E31937"/>
                </a:solidFill>
                <a:latin typeface="Arial"/>
              </a:rPr>
              <a:t> </a:t>
            </a:r>
            <a:r>
              <a:rPr lang="en-US" sz="3360" dirty="0">
                <a:solidFill>
                  <a:srgbClr val="000000"/>
                </a:solidFill>
                <a:latin typeface="Arial"/>
              </a:rPr>
              <a:t>to native </a:t>
            </a:r>
            <a:r>
              <a:rPr lang="en-US" sz="3360" dirty="0" err="1">
                <a:solidFill>
                  <a:srgbClr val="000000"/>
                </a:solidFill>
                <a:latin typeface="Arial"/>
              </a:rPr>
              <a:t>BACnet</a:t>
            </a:r>
            <a:endParaRPr lang="en-US" sz="336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75" y="2121013"/>
            <a:ext cx="7383844" cy="51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75" y="84076"/>
            <a:ext cx="12709412" cy="947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07" y="14688"/>
            <a:ext cx="12845202" cy="95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4275</TotalTime>
  <Words>522</Words>
  <Application>Microsoft Office PowerPoint</Application>
  <PresentationFormat>Custom</PresentationFormat>
  <Paragraphs>99</Paragraphs>
  <Slides>42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Arial Narrow</vt:lpstr>
      <vt:lpstr>Calibri</vt:lpstr>
      <vt:lpstr>Calibri Light</vt:lpstr>
      <vt:lpstr>DIN Condensed</vt:lpstr>
      <vt:lpstr>DINPro</vt:lpstr>
      <vt:lpstr>DINPro-Black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Twin / IoT Shadow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Delta Controls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Murphy</dc:creator>
  <cp:lastModifiedBy>Kayte Gyles</cp:lastModifiedBy>
  <cp:revision>176</cp:revision>
  <dcterms:created xsi:type="dcterms:W3CDTF">2016-10-05T16:23:13Z</dcterms:created>
  <dcterms:modified xsi:type="dcterms:W3CDTF">2019-12-12T19:35:59Z</dcterms:modified>
</cp:coreProperties>
</file>