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74" r:id="rId2"/>
    <p:sldId id="624" r:id="rId3"/>
    <p:sldId id="625" r:id="rId4"/>
    <p:sldId id="627" r:id="rId5"/>
    <p:sldId id="629" r:id="rId6"/>
    <p:sldId id="628" r:id="rId7"/>
    <p:sldId id="630" r:id="rId8"/>
    <p:sldId id="631" r:id="rId9"/>
    <p:sldId id="632" r:id="rId10"/>
    <p:sldId id="633" r:id="rId11"/>
    <p:sldId id="634" r:id="rId12"/>
    <p:sldId id="635" r:id="rId13"/>
    <p:sldId id="636" r:id="rId14"/>
    <p:sldId id="637" r:id="rId15"/>
    <p:sldId id="638" r:id="rId16"/>
    <p:sldId id="639" r:id="rId17"/>
    <p:sldId id="640" r:id="rId18"/>
    <p:sldId id="609" r:id="rId19"/>
  </p:sldIdLst>
  <p:sldSz cx="17071975" cy="9601200"/>
  <p:notesSz cx="6858000" cy="9144000"/>
  <p:defaultTextStyle>
    <a:defPPr>
      <a:defRPr lang="en-US"/>
    </a:defPPr>
    <a:lvl1pPr marL="0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62061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524122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86183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3048244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810305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572366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334427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6096488" algn="l" defTabSz="152412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9" userDrawn="1">
          <p15:clr>
            <a:srgbClr val="A4A3A4"/>
          </p15:clr>
        </p15:guide>
        <p15:guide id="2" orient="horz" pos="6040" userDrawn="1">
          <p15:clr>
            <a:srgbClr val="A4A3A4"/>
          </p15:clr>
        </p15:guide>
        <p15:guide id="3" pos="53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1732"/>
    <a:srgbClr val="1D1D1D"/>
    <a:srgbClr val="111111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660"/>
  </p:normalViewPr>
  <p:slideViewPr>
    <p:cSldViewPr showGuides="1">
      <p:cViewPr varScale="1">
        <p:scale>
          <a:sx n="74" d="100"/>
          <a:sy n="74" d="100"/>
        </p:scale>
        <p:origin x="120" y="86"/>
      </p:cViewPr>
      <p:guideLst>
        <p:guide orient="horz" pos="2979"/>
        <p:guide orient="horz" pos="6040"/>
        <p:guide pos="53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A91E-8AC2-4EDD-898A-ECC9620E866F}" type="datetimeFigureOut">
              <a:rPr lang="en-US" smtClean="0"/>
              <a:t>11/28/2019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C0D63-E52D-4DDE-8845-94A31003A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7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59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3D58F-5498-44A4-925A-2D3F173AFDA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893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658BF-D60F-4385-89A4-CDFC004385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83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3D58F-5498-44A4-925A-2D3F173AFDA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4663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 price</a:t>
            </a:r>
          </a:p>
          <a:p>
            <a:r>
              <a:rPr lang="en-US" dirty="0" err="1" smtClean="0"/>
              <a:t>eSYNC</a:t>
            </a:r>
            <a:r>
              <a:rPr lang="en-US" baseline="0" dirty="0" smtClean="0"/>
              <a:t> free </a:t>
            </a:r>
          </a:p>
          <a:p>
            <a:r>
              <a:rPr lang="en-US" baseline="0" dirty="0" smtClean="0"/>
              <a:t>LPM model</a:t>
            </a:r>
          </a:p>
          <a:p>
            <a:r>
              <a:rPr lang="en-US" baseline="0" dirty="0" err="1" smtClean="0"/>
              <a:t>eWEB</a:t>
            </a:r>
            <a:r>
              <a:rPr lang="en-US" baseline="0" dirty="0" smtClean="0"/>
              <a:t> license is required. Smallest would be fine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3D58F-5498-44A4-925A-2D3F173AFDA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058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83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658BF-D60F-4385-89A4-CDFC004385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81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719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65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78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747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3D58F-5498-44A4-925A-2D3F173AFDA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9830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3D58F-5498-44A4-925A-2D3F173AFDA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149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file:///E:\Delta%20Conference%202016%20-%20Day%2001%20-%20Session%2002\Delta%20Logo%20Reveal%20Large%20CONFERENCE.mov" TargetMode="External"/><Relationship Id="rId1" Type="http://schemas.microsoft.com/office/2007/relationships/media" Target="file:///E:\Delta%20Conference%202016%20-%20Day%2001%20-%20Session%2002\Delta%20Logo%20Reveal%20Large%20CONFERENCE.mov" TargetMode="Externa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17071975" cy="9601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9601" baseline="0">
                <a:solidFill>
                  <a:srgbClr val="58595B"/>
                </a:solidFill>
                <a:latin typeface="DINPro-Black" panose="02000503030000020004" pitchFamily="50" charset="0"/>
              </a:defRPr>
            </a:lvl1pPr>
          </a:lstStyle>
          <a:p>
            <a:pPr lvl="0"/>
            <a:r>
              <a:rPr lang="en-US" dirty="0" smtClean="0"/>
              <a:t>INTEGRATED ROOM CONTROLLER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66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653" y="652059"/>
            <a:ext cx="7621364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040" b="1">
                <a:solidFill>
                  <a:srgbClr val="58595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856087" y="0"/>
            <a:ext cx="8215889" cy="960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Insert image here.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8326" y="2704197"/>
            <a:ext cx="7575690" cy="6212004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512064">
              <a:buFontTx/>
              <a:buBlip>
                <a:blip r:embed="rId2"/>
              </a:buBlip>
              <a:defRPr sz="3360"/>
            </a:lvl1pPr>
            <a:lvl2pPr>
              <a:defRPr sz="3360"/>
            </a:lvl2pPr>
            <a:lvl3pPr>
              <a:defRPr sz="3360"/>
            </a:lvl3pPr>
            <a:lvl4pPr>
              <a:defRPr sz="3360"/>
            </a:lvl4pPr>
            <a:lvl5pPr>
              <a:defRPr sz="33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- Light Text High">
  <p:cSld name="Full Bleed - Light Text High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pic" idx="2"/>
          </p:nvPr>
        </p:nvSpPr>
        <p:spPr>
          <a:xfrm>
            <a:off x="2" y="0"/>
            <a:ext cx="17071974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9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0" y="1694656"/>
            <a:ext cx="17071975" cy="1411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/>
          <a:lstStyle>
            <a:lvl1pPr marL="640080" marR="0" lvl="0" indent="-32004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672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80160" marR="0" lvl="1" indent="-533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920240" marR="0" lvl="2" indent="-49784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60320" marR="0" lvl="3" indent="-4800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200400" marR="0" lvl="4" indent="-4800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40480" marR="0" lvl="5" indent="-4800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480560" marR="0" lvl="6" indent="-4800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120640" marR="0" lvl="7" indent="-4800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760720" marR="0" lvl="8" indent="-4800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53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10413" y="696977"/>
            <a:ext cx="7621364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040" b="1">
                <a:solidFill>
                  <a:srgbClr val="58595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8215889" cy="960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Insert image here.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856087" y="2806011"/>
            <a:ext cx="7575689" cy="6155107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512064">
              <a:buFontTx/>
              <a:buBlip>
                <a:blip r:embed="rId2"/>
              </a:buBlip>
              <a:defRPr sz="3360"/>
            </a:lvl1pPr>
            <a:lvl2pPr>
              <a:defRPr sz="3360"/>
            </a:lvl2pPr>
            <a:lvl3pPr>
              <a:defRPr sz="3360"/>
            </a:lvl3pPr>
            <a:lvl4pPr>
              <a:defRPr sz="3360"/>
            </a:lvl4pPr>
            <a:lvl5pPr>
              <a:defRPr sz="33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964" y="4138728"/>
            <a:ext cx="15900906" cy="334264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6720" b="1">
                <a:solidFill>
                  <a:srgbClr val="58595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7964" y="7593664"/>
            <a:ext cx="15900906" cy="115020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36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241" y="8168766"/>
            <a:ext cx="1787630" cy="10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60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10413" y="696977"/>
            <a:ext cx="7621364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040" b="1">
                <a:solidFill>
                  <a:srgbClr val="58595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8215889" cy="960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Insert image here.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856087" y="2806011"/>
            <a:ext cx="7575689" cy="6155107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512064">
              <a:buFontTx/>
              <a:buBlip>
                <a:blip r:embed="rId2"/>
              </a:buBlip>
              <a:defRPr sz="3360"/>
            </a:lvl1pPr>
            <a:lvl2pPr>
              <a:defRPr sz="3360"/>
            </a:lvl2pPr>
            <a:lvl3pPr>
              <a:defRPr sz="3360"/>
            </a:lvl3pPr>
            <a:lvl4pPr>
              <a:defRPr sz="3360"/>
            </a:lvl4pPr>
            <a:lvl5pPr>
              <a:defRPr sz="33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1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10413" y="696977"/>
            <a:ext cx="7621364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040" b="1">
                <a:solidFill>
                  <a:srgbClr val="58595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8215889" cy="960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Insert image here.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856087" y="2806011"/>
            <a:ext cx="7575689" cy="6155107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512064">
              <a:buFontTx/>
              <a:buBlip>
                <a:blip r:embed="rId2"/>
              </a:buBlip>
              <a:defRPr sz="3360"/>
            </a:lvl1pPr>
            <a:lvl2pPr>
              <a:defRPr sz="3360"/>
            </a:lvl2pPr>
            <a:lvl3pPr>
              <a:defRPr sz="3360"/>
            </a:lvl3pPr>
            <a:lvl4pPr>
              <a:defRPr sz="3360"/>
            </a:lvl4pPr>
            <a:lvl5pPr>
              <a:defRPr sz="33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10413" y="696977"/>
            <a:ext cx="7621364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040" b="1">
                <a:solidFill>
                  <a:srgbClr val="58595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8215889" cy="960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Insert image here.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8856087" y="2806011"/>
            <a:ext cx="7575689" cy="6155107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512064">
              <a:buFontTx/>
              <a:buBlip>
                <a:blip r:embed="rId2"/>
              </a:buBlip>
              <a:defRPr sz="3360"/>
            </a:lvl1pPr>
            <a:lvl2pPr>
              <a:defRPr sz="3360"/>
            </a:lvl2pPr>
            <a:lvl3pPr>
              <a:defRPr sz="3360"/>
            </a:lvl3pPr>
            <a:lvl4pPr>
              <a:defRPr sz="3360"/>
            </a:lvl4pPr>
            <a:lvl5pPr>
              <a:defRPr sz="336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lta Logo Reveal Large CONFERENCE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5975" y="4469932"/>
            <a:ext cx="6096851" cy="3429479"/>
          </a:xfrm>
          <a:prstGeom prst="rect">
            <a:avLst/>
          </a:prstGeom>
        </p:spPr>
      </p:pic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63574" y="1600200"/>
            <a:ext cx="15732126" cy="38100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1" baseline="0">
                <a:solidFill>
                  <a:srgbClr val="58595B"/>
                </a:solidFill>
                <a:latin typeface="DINPro-Black" panose="02000503030000020004" pitchFamily="50" charset="0"/>
              </a:defRPr>
            </a:lvl1pPr>
          </a:lstStyle>
          <a:p>
            <a:pPr lvl="0"/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315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AL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110" y="8702935"/>
            <a:ext cx="1591865" cy="898267"/>
          </a:xfrm>
          <a:prstGeom prst="rect">
            <a:avLst/>
          </a:prstGeom>
        </p:spPr>
      </p:pic>
      <p:sp>
        <p:nvSpPr>
          <p:cNvPr id="3" name="Text Placeholder 4"/>
          <p:cNvSpPr>
            <a:spLocks noGrp="1"/>
          </p:cNvSpPr>
          <p:nvPr>
            <p:ph type="body" idx="4294967295"/>
          </p:nvPr>
        </p:nvSpPr>
        <p:spPr>
          <a:xfrm>
            <a:off x="4412010" y="120650"/>
            <a:ext cx="8247955" cy="863526"/>
          </a:xfrm>
          <a:prstGeom prst="rect">
            <a:avLst/>
          </a:prstGeom>
          <a:solidFill>
            <a:srgbClr val="CD173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indent="0" algn="ctr">
              <a:buNone/>
            </a:pPr>
            <a:r>
              <a:rPr lang="en-GB" sz="4800" dirty="0" smtClean="0">
                <a:solidFill>
                  <a:schemeClr val="bg1"/>
                </a:solidFill>
                <a:latin typeface="DIN Condensed" panose="00000500000000000000" pitchFamily="2" charset="0"/>
              </a:rPr>
              <a:t>2017 Regional Seminar – Chester, UK</a:t>
            </a:r>
            <a:endParaRPr lang="en-GB" sz="4800" dirty="0">
              <a:solidFill>
                <a:schemeClr val="bg1"/>
              </a:solidFill>
              <a:latin typeface="DIN Condense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creen and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267322" y="7991536"/>
            <a:ext cx="6676508" cy="978858"/>
          </a:xfrm>
          <a:prstGeom prst="rect">
            <a:avLst/>
          </a:prstGeom>
          <a:solidFill>
            <a:srgbClr val="E31937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914400" tIns="182880" rIns="548640" bIns="54864" anchor="ctr" anchorCtr="0">
            <a:spAutoFit/>
          </a:bodyPr>
          <a:lstStyle>
            <a:lvl1pPr marL="0" indent="0" algn="l">
              <a:buNone/>
              <a:defRPr sz="4801" b="1" spc="100" baseline="0">
                <a:solidFill>
                  <a:schemeClr val="bg1"/>
                </a:solidFill>
                <a:latin typeface="DIN Condensed" panose="00000500000000000000" pitchFamily="2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1988885" y="640712"/>
            <a:ext cx="5079917" cy="397032"/>
          </a:xfrm>
          <a:prstGeom prst="rect">
            <a:avLst/>
          </a:prstGeom>
          <a:solidFill>
            <a:srgbClr val="404041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274320" tIns="137160" rIns="640080" bIns="118872" anchor="ctr" anchorCtr="0">
            <a:spAutoFit/>
          </a:bodyPr>
          <a:lstStyle>
            <a:lvl1pPr marL="0" indent="0" algn="r">
              <a:buNone/>
              <a:defRPr sz="900" b="1" spc="400" baseline="0">
                <a:solidFill>
                  <a:schemeClr val="bg1"/>
                </a:solidFill>
                <a:latin typeface="DINPro" panose="020B0504020101020102" pitchFamily="34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22723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creen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267322" y="7991536"/>
            <a:ext cx="6676508" cy="978858"/>
          </a:xfrm>
          <a:prstGeom prst="rect">
            <a:avLst/>
          </a:prstGeom>
          <a:solidFill>
            <a:srgbClr val="E31937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914400" tIns="182880" rIns="548640" bIns="54864" anchor="ctr" anchorCtr="0">
            <a:spAutoFit/>
          </a:bodyPr>
          <a:lstStyle>
            <a:lvl1pPr marL="0" indent="0" algn="l">
              <a:buNone/>
              <a:defRPr sz="4801" b="1" spc="100" baseline="0">
                <a:solidFill>
                  <a:schemeClr val="bg1"/>
                </a:solidFill>
                <a:latin typeface="DIN Condensed" panose="00000500000000000000" pitchFamily="2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1988885" y="640712"/>
            <a:ext cx="5079917" cy="397032"/>
          </a:xfrm>
          <a:prstGeom prst="rect">
            <a:avLst/>
          </a:prstGeom>
          <a:solidFill>
            <a:srgbClr val="404041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274320" tIns="137160" rIns="640080" bIns="118872" anchor="ctr" anchorCtr="0">
            <a:spAutoFit/>
          </a:bodyPr>
          <a:lstStyle>
            <a:lvl1pPr marL="0" indent="0" algn="r">
              <a:buNone/>
              <a:defRPr sz="900" b="1" spc="400" baseline="0">
                <a:solidFill>
                  <a:schemeClr val="bg1"/>
                </a:solidFill>
                <a:latin typeface="DINPro" panose="020B0504020101020102" pitchFamily="34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952683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267322" y="7991536"/>
            <a:ext cx="6676508" cy="978858"/>
          </a:xfrm>
          <a:prstGeom prst="rect">
            <a:avLst/>
          </a:prstGeom>
          <a:solidFill>
            <a:srgbClr val="E31937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914400" tIns="182880" rIns="548640" bIns="54864" anchor="ctr" anchorCtr="0">
            <a:spAutoFit/>
          </a:bodyPr>
          <a:lstStyle>
            <a:lvl1pPr marL="0" indent="0" algn="l">
              <a:buNone/>
              <a:defRPr sz="4801" b="1" spc="100" baseline="0">
                <a:solidFill>
                  <a:schemeClr val="bg1"/>
                </a:solidFill>
                <a:latin typeface="DIN Condensed" panose="00000500000000000000" pitchFamily="2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1988885" y="640712"/>
            <a:ext cx="5079917" cy="397032"/>
          </a:xfrm>
          <a:prstGeom prst="rect">
            <a:avLst/>
          </a:prstGeom>
          <a:solidFill>
            <a:srgbClr val="404041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274320" tIns="137160" rIns="640080" bIns="118872" anchor="ctr" anchorCtr="0">
            <a:spAutoFit/>
          </a:bodyPr>
          <a:lstStyle>
            <a:lvl1pPr marL="0" indent="0" algn="r">
              <a:buNone/>
              <a:defRPr sz="900" b="1" spc="400" baseline="0">
                <a:solidFill>
                  <a:schemeClr val="bg1"/>
                </a:solidFill>
                <a:latin typeface="DINPro" panose="020B0504020101020102" pitchFamily="34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7796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Screen And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-267322" y="7991536"/>
            <a:ext cx="6676508" cy="978858"/>
          </a:xfrm>
          <a:prstGeom prst="rect">
            <a:avLst/>
          </a:prstGeom>
          <a:solidFill>
            <a:srgbClr val="E31937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914400" tIns="182880" rIns="548640" bIns="54864" anchor="ctr" anchorCtr="0">
            <a:spAutoFit/>
          </a:bodyPr>
          <a:lstStyle>
            <a:lvl1pPr marL="0" indent="0" algn="l">
              <a:buNone/>
              <a:defRPr sz="4801" b="1" spc="100" baseline="0">
                <a:solidFill>
                  <a:schemeClr val="bg1"/>
                </a:solidFill>
                <a:latin typeface="DIN Condensed" panose="00000500000000000000" pitchFamily="2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SLIDE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1988885" y="640712"/>
            <a:ext cx="5079917" cy="397032"/>
          </a:xfrm>
          <a:prstGeom prst="rect">
            <a:avLst/>
          </a:prstGeom>
          <a:solidFill>
            <a:srgbClr val="404041">
              <a:alpha val="90000"/>
            </a:srgbClr>
          </a:solidFill>
          <a:effectLst>
            <a:outerShdw blurRad="12700" dist="38100" dir="8100000" algn="ctr" rotWithShape="0">
              <a:schemeClr val="tx1">
                <a:alpha val="25000"/>
              </a:schemeClr>
            </a:outerShdw>
          </a:effectLst>
        </p:spPr>
        <p:txBody>
          <a:bodyPr wrap="none" lIns="274320" tIns="137160" rIns="640080" bIns="118872" anchor="ctr" anchorCtr="0">
            <a:spAutoFit/>
          </a:bodyPr>
          <a:lstStyle>
            <a:lvl1pPr marL="0" indent="0" algn="r">
              <a:buNone/>
              <a:defRPr sz="900" b="1" spc="400" baseline="0">
                <a:solidFill>
                  <a:schemeClr val="bg1"/>
                </a:solidFill>
                <a:latin typeface="DINPro" panose="020B0504020101020102" pitchFamily="34" charset="0"/>
              </a:defRPr>
            </a:lvl1pPr>
            <a:lvl2pPr marL="457230" indent="0">
              <a:buNone/>
              <a:defRPr sz="2000" b="1"/>
            </a:lvl2pPr>
            <a:lvl3pPr marL="914462" indent="0">
              <a:buNone/>
              <a:defRPr sz="1800" b="1"/>
            </a:lvl3pPr>
            <a:lvl4pPr marL="1371692" indent="0">
              <a:buNone/>
              <a:defRPr sz="1600" b="1"/>
            </a:lvl4pPr>
            <a:lvl5pPr marL="1828922" indent="0">
              <a:buNone/>
              <a:defRPr sz="1600" b="1"/>
            </a:lvl5pPr>
            <a:lvl6pPr marL="2286152" indent="0">
              <a:buNone/>
              <a:defRPr sz="1600" b="1"/>
            </a:lvl6pPr>
            <a:lvl7pPr marL="2743383" indent="0">
              <a:buNone/>
              <a:defRPr sz="1600" b="1"/>
            </a:lvl7pPr>
            <a:lvl8pPr marL="3200613" indent="0">
              <a:buNone/>
              <a:defRPr sz="1600" b="1"/>
            </a:lvl8pPr>
            <a:lvl9pPr marL="3657843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RUNNING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908898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8810413" y="696977"/>
            <a:ext cx="7621364" cy="146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3600"/>
              <a:buFont typeface="Arial Narrow"/>
              <a:buNone/>
              <a:defRPr sz="5040" b="1" i="0" u="none" strike="noStrike" cap="none">
                <a:solidFill>
                  <a:srgbClr val="58595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52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52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52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52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52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52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52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520"/>
            </a:lvl9pPr>
          </a:lstStyle>
          <a:p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pic" idx="2"/>
          </p:nvPr>
        </p:nvSpPr>
        <p:spPr>
          <a:xfrm>
            <a:off x="-1" y="0"/>
            <a:ext cx="8215889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9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8856087" y="2806011"/>
            <a:ext cx="7575689" cy="615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40080" marR="0" lvl="0" indent="-533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80160" marR="0" lvl="1" indent="-533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920240" marR="0" lvl="2" indent="-533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60320" marR="0" lvl="3" indent="-533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200400" marR="0" lvl="4" indent="-533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3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40480" marR="0" lvl="5" indent="-4800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480560" marR="0" lvl="6" indent="-4800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120640" marR="0" lvl="7" indent="-4800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760720" marR="0" lvl="8" indent="-48006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45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3276376"/>
            <a:ext cx="17071975" cy="3047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INTEGRATED ROOM CONTROLLER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6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53" r:id="rId6"/>
    <p:sldLayoutId id="2147483654" r:id="rId7"/>
    <p:sldLayoutId id="2147483655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ctr" defTabSz="1524223" rtl="0" eaLnBrk="1" latinLnBrk="0" hangingPunct="1">
        <a:spcBef>
          <a:spcPct val="0"/>
        </a:spcBef>
        <a:buNone/>
        <a:defRPr sz="7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1584" indent="-571584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1pPr>
      <a:lvl2pPr marL="1238432" indent="-476319" algn="l" defTabSz="1524223" rtl="0" eaLnBrk="1" latinLnBrk="0" hangingPunct="1">
        <a:spcBef>
          <a:spcPct val="20000"/>
        </a:spcBef>
        <a:buFont typeface="Arial" panose="020B0604020202020204" pitchFamily="34" charset="0"/>
        <a:buChar char="–"/>
        <a:defRPr sz="4701" kern="1200">
          <a:solidFill>
            <a:schemeClr val="tx1"/>
          </a:solidFill>
          <a:latin typeface="+mn-lt"/>
          <a:ea typeface="+mn-ea"/>
          <a:cs typeface="+mn-cs"/>
        </a:defRPr>
      </a:lvl2pPr>
      <a:lvl3pPr marL="1905278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3pPr>
      <a:lvl4pPr marL="2667391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1" kern="1200">
          <a:solidFill>
            <a:schemeClr val="tx1"/>
          </a:solidFill>
          <a:latin typeface="+mn-lt"/>
          <a:ea typeface="+mn-ea"/>
          <a:cs typeface="+mn-cs"/>
        </a:defRPr>
      </a:lvl4pPr>
      <a:lvl5pPr marL="3429503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»"/>
        <a:defRPr sz="3301" kern="1200">
          <a:solidFill>
            <a:schemeClr val="tx1"/>
          </a:solidFill>
          <a:latin typeface="+mn-lt"/>
          <a:ea typeface="+mn-ea"/>
          <a:cs typeface="+mn-cs"/>
        </a:defRPr>
      </a:lvl5pPr>
      <a:lvl6pPr marL="4191614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1" kern="1200">
          <a:solidFill>
            <a:schemeClr val="tx1"/>
          </a:solidFill>
          <a:latin typeface="+mn-lt"/>
          <a:ea typeface="+mn-ea"/>
          <a:cs typeface="+mn-cs"/>
        </a:defRPr>
      </a:lvl6pPr>
      <a:lvl7pPr marL="4953727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1" kern="1200">
          <a:solidFill>
            <a:schemeClr val="tx1"/>
          </a:solidFill>
          <a:latin typeface="+mn-lt"/>
          <a:ea typeface="+mn-ea"/>
          <a:cs typeface="+mn-cs"/>
        </a:defRPr>
      </a:lvl7pPr>
      <a:lvl8pPr marL="5715838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1" kern="1200">
          <a:solidFill>
            <a:schemeClr val="tx1"/>
          </a:solidFill>
          <a:latin typeface="+mn-lt"/>
          <a:ea typeface="+mn-ea"/>
          <a:cs typeface="+mn-cs"/>
        </a:defRPr>
      </a:lvl8pPr>
      <a:lvl9pPr marL="6477950" indent="-381055" algn="l" defTabSz="1524223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1pPr>
      <a:lvl2pPr marL="762112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2pPr>
      <a:lvl3pPr marL="1524223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3pPr>
      <a:lvl4pPr marL="2286336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4pPr>
      <a:lvl5pPr marL="3048447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5pPr>
      <a:lvl6pPr marL="3810559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6pPr>
      <a:lvl7pPr marL="4572670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7pPr>
      <a:lvl8pPr marL="5334783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8pPr>
      <a:lvl9pPr marL="6096894" algn="l" defTabSz="1524223" rtl="0" eaLnBrk="1" latinLnBrk="0" hangingPunct="1">
        <a:defRPr sz="3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 txBox="1">
            <a:spLocks/>
          </p:cNvSpPr>
          <p:nvPr/>
        </p:nvSpPr>
        <p:spPr>
          <a:xfrm>
            <a:off x="3449665" y="120650"/>
            <a:ext cx="10172649" cy="863526"/>
          </a:xfrm>
          <a:prstGeom prst="rect">
            <a:avLst/>
          </a:prstGeom>
          <a:solidFill>
            <a:srgbClr val="CD1732"/>
          </a:solidFill>
        </p:spPr>
        <p:txBody>
          <a:bodyPr/>
          <a:lstStyle>
            <a:lvl1pPr marL="571584" indent="-571584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38432" indent="-476319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05278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67391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503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91614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53727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838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77950" indent="-381055" algn="l" defTabSz="15242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800" dirty="0" smtClean="0">
                <a:solidFill>
                  <a:schemeClr val="bg1"/>
                </a:solidFill>
                <a:latin typeface="DIN Condensed" panose="00000500000000000000" pitchFamily="2" charset="0"/>
              </a:rPr>
              <a:t>2019 European Seminar – Amsterdam, Netherlands</a:t>
            </a:r>
            <a:endParaRPr lang="en-GB" sz="4800" dirty="0">
              <a:solidFill>
                <a:schemeClr val="bg1"/>
              </a:solidFill>
              <a:latin typeface="DIN Condense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Reader Types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81000">
              <a:spcBef>
                <a:spcPts val="1000"/>
              </a:spcBef>
            </a:pPr>
            <a:r>
              <a:rPr lang="en-US" dirty="0"/>
              <a:t>Support multi format </a:t>
            </a:r>
            <a:r>
              <a:rPr lang="en-US" dirty="0" err="1"/>
              <a:t>upto</a:t>
            </a:r>
            <a:r>
              <a:rPr lang="en-US" dirty="0"/>
              <a:t> 200 bits on </a:t>
            </a:r>
            <a:r>
              <a:rPr lang="en-US" dirty="0" err="1"/>
              <a:t>wiegand</a:t>
            </a:r>
            <a:r>
              <a:rPr lang="en-US" dirty="0"/>
              <a:t> port i.e. 26 and 37 bit</a:t>
            </a:r>
          </a:p>
          <a:p>
            <a:pPr marL="457200" lvl="0" indent="-381000">
              <a:spcBef>
                <a:spcPts val="0"/>
              </a:spcBef>
            </a:pPr>
            <a:r>
              <a:rPr lang="en-US" dirty="0"/>
              <a:t>Formats are in O3-DIN-CPU not the module so easy to add to formats as we go</a:t>
            </a:r>
          </a:p>
          <a:p>
            <a:pPr marL="457200" lvl="0" indent="-381000">
              <a:spcBef>
                <a:spcPts val="0"/>
              </a:spcBef>
            </a:pPr>
            <a:r>
              <a:rPr lang="en-US" dirty="0"/>
              <a:t>Door lock response &lt;250ms meeting Doherty Threshold of  response (ADM was </a:t>
            </a:r>
            <a:r>
              <a:rPr lang="en-US" dirty="0" err="1"/>
              <a:t>upto</a:t>
            </a:r>
            <a:r>
              <a:rPr lang="en-US" dirty="0"/>
              <a:t> ~800ms)</a:t>
            </a:r>
          </a:p>
          <a:p>
            <a:pPr marL="457200" lvl="0" indent="-381000">
              <a:spcBef>
                <a:spcPts val="0"/>
              </a:spcBef>
            </a:pPr>
            <a:r>
              <a:rPr lang="en-US" dirty="0"/>
              <a:t>Compact takes less space and space costs</a:t>
            </a:r>
          </a:p>
          <a:p>
            <a:pPr marL="457200" lvl="0" indent="-381000">
              <a:spcBef>
                <a:spcPts val="0"/>
              </a:spcBef>
            </a:pPr>
            <a:r>
              <a:rPr lang="en-US" dirty="0"/>
              <a:t>Energy management enabled, power monitored and power supplies controlled to shed energy</a:t>
            </a:r>
          </a:p>
          <a:p>
            <a:endParaRPr lang="en-GB" dirty="0"/>
          </a:p>
        </p:txBody>
      </p:sp>
      <p:pic>
        <p:nvPicPr>
          <p:cNvPr id="6" name="Shape 1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72051" y="1323072"/>
            <a:ext cx="9795969" cy="6969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8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8810360" y="696976"/>
            <a:ext cx="7620060" cy="1469160"/>
          </a:xfrm>
          <a:prstGeom prst="rect">
            <a:avLst/>
          </a:prstGeom>
        </p:spPr>
        <p:txBody>
          <a:bodyPr spcFirstLastPara="1" vert="horz" wrap="square" lIns="127995" tIns="63980" rIns="127995" bIns="63980" rtlCol="0" anchor="t" anchorCtr="0">
            <a:noAutofit/>
          </a:bodyPr>
          <a:lstStyle/>
          <a:p>
            <a:r>
              <a:rPr lang="en-US">
                <a:solidFill>
                  <a:schemeClr val="accent1"/>
                </a:solidFill>
              </a:rPr>
              <a:t>Where are we going?</a:t>
            </a:r>
            <a:endParaRPr>
              <a:solidFill>
                <a:schemeClr val="accent1"/>
              </a:solidFill>
            </a:endParaRPr>
          </a:p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8567837" y="1956675"/>
            <a:ext cx="7839720" cy="7033740"/>
          </a:xfrm>
          <a:prstGeom prst="rect">
            <a:avLst/>
          </a:prstGeom>
        </p:spPr>
        <p:txBody>
          <a:bodyPr spcFirstLastPara="1" wrap="square" lIns="127995" tIns="63980" rIns="127995" bIns="63980" anchor="t" anchorCtr="0">
            <a:noAutofit/>
          </a:bodyPr>
          <a:lstStyle/>
          <a:p>
            <a:r>
              <a:rPr lang="en-US" dirty="0"/>
              <a:t>PoE 2 Door Module Access</a:t>
            </a:r>
            <a:endParaRPr dirty="0"/>
          </a:p>
          <a:p>
            <a:pPr lvl="1" indent="-480060">
              <a:spcBef>
                <a:spcPts val="0"/>
              </a:spcBef>
              <a:buSzPts val="1800"/>
            </a:pPr>
            <a:r>
              <a:rPr lang="en-US" sz="2520" dirty="0"/>
              <a:t>CPU and 2 door IO built in</a:t>
            </a:r>
            <a:endParaRPr sz="2520" dirty="0"/>
          </a:p>
          <a:p>
            <a:pPr lvl="1" indent="-480060">
              <a:spcBef>
                <a:spcPts val="0"/>
              </a:spcBef>
              <a:buSzPts val="1800"/>
            </a:pPr>
            <a:r>
              <a:rPr lang="en-US" sz="2520" dirty="0"/>
              <a:t>Power all from </a:t>
            </a:r>
            <a:r>
              <a:rPr lang="en-US" sz="2520" dirty="0" smtClean="0"/>
              <a:t>PoE</a:t>
            </a:r>
          </a:p>
          <a:p>
            <a:pPr lvl="1" indent="-480060">
              <a:spcBef>
                <a:spcPts val="0"/>
              </a:spcBef>
              <a:buSzPts val="1800"/>
            </a:pPr>
            <a:endParaRPr sz="2520" dirty="0"/>
          </a:p>
          <a:p>
            <a:pPr>
              <a:spcBef>
                <a:spcPts val="0"/>
              </a:spcBef>
            </a:pPr>
            <a:r>
              <a:rPr lang="en-US" dirty="0" smtClean="0"/>
              <a:t>Integrated single room controller / 4 door access controller</a:t>
            </a:r>
            <a:endParaRPr dirty="0" smtClean="0"/>
          </a:p>
          <a:p>
            <a:pPr lvl="1" indent="-480060">
              <a:spcBef>
                <a:spcPts val="0"/>
              </a:spcBef>
              <a:buSzPts val="1800"/>
            </a:pPr>
            <a:r>
              <a:rPr lang="en-US" sz="2520" dirty="0" smtClean="0"/>
              <a:t>O3-DIN single room CPU</a:t>
            </a:r>
            <a:endParaRPr sz="2520" dirty="0" smtClean="0"/>
          </a:p>
          <a:p>
            <a:pPr lvl="1" indent="-480060">
              <a:spcBef>
                <a:spcPts val="0"/>
              </a:spcBef>
              <a:buSzPts val="1800"/>
            </a:pPr>
            <a:r>
              <a:rPr lang="en-US" sz="2520" dirty="0" smtClean="0"/>
              <a:t>4 Module support for integration or 4 access controlled doors</a:t>
            </a:r>
            <a:endParaRPr sz="2520" dirty="0"/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947" y="213360"/>
            <a:ext cx="8139530" cy="9101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443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807" y="652059"/>
            <a:ext cx="8787765" cy="8601075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672713" y="2545122"/>
            <a:ext cx="8358574" cy="527981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60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4129" y="652059"/>
            <a:ext cx="14457145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58595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CA" sz="5040" dirty="0"/>
              <a:t>O3-DIN-CPU or O3-DIN-SRC?</a:t>
            </a:r>
            <a:endParaRPr lang="en-CA" sz="5040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672713" y="2545122"/>
            <a:ext cx="8358574" cy="527981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60" dirty="0">
              <a:solidFill>
                <a:srgbClr val="000000"/>
              </a:solidFill>
            </a:endParaRPr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1131182" y="2669604"/>
            <a:ext cx="5625598" cy="617243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60" dirty="0">
                <a:solidFill>
                  <a:srgbClr val="000000"/>
                </a:solidFill>
              </a:rPr>
              <a:t>O3-DIN-SRC</a:t>
            </a:r>
          </a:p>
          <a:p>
            <a:pPr lvl="1"/>
            <a:r>
              <a:rPr lang="en-US" sz="2520" dirty="0">
                <a:solidFill>
                  <a:srgbClr val="000000"/>
                </a:solidFill>
              </a:rPr>
              <a:t>Centralized Layout up to 4 doors</a:t>
            </a:r>
          </a:p>
          <a:p>
            <a:pPr marL="192024" lvl="1" indent="0">
              <a:buNone/>
            </a:pPr>
            <a:endParaRPr lang="en-US" sz="2520" dirty="0">
              <a:solidFill>
                <a:srgbClr val="000000"/>
              </a:solidFill>
            </a:endParaRPr>
          </a:p>
          <a:p>
            <a:r>
              <a:rPr lang="en-US" sz="3360" dirty="0">
                <a:solidFill>
                  <a:srgbClr val="000000"/>
                </a:solidFill>
              </a:rPr>
              <a:t>O3-DIN-CPU</a:t>
            </a:r>
          </a:p>
          <a:p>
            <a:pPr lvl="1"/>
            <a:r>
              <a:rPr lang="en-US" sz="2520" dirty="0">
                <a:solidFill>
                  <a:srgbClr val="000000"/>
                </a:solidFill>
              </a:rPr>
              <a:t>Centralized Layout up to 24 </a:t>
            </a:r>
            <a:r>
              <a:rPr lang="en-US" sz="2520" dirty="0">
                <a:solidFill>
                  <a:srgbClr val="000000"/>
                </a:solidFill>
              </a:rPr>
              <a:t>single direction doors </a:t>
            </a:r>
            <a:r>
              <a:rPr lang="en-US" sz="2520" dirty="0">
                <a:solidFill>
                  <a:srgbClr val="000000"/>
                </a:solidFill>
              </a:rPr>
              <a:t>and 5 power </a:t>
            </a:r>
            <a:r>
              <a:rPr lang="en-US" sz="2520" dirty="0">
                <a:solidFill>
                  <a:srgbClr val="000000"/>
                </a:solidFill>
              </a:rPr>
              <a:t>injectors</a:t>
            </a:r>
            <a:endParaRPr lang="en-US" sz="2520" dirty="0">
              <a:solidFill>
                <a:srgbClr val="000000"/>
              </a:solidFill>
            </a:endParaRPr>
          </a:p>
          <a:p>
            <a:pPr lvl="1"/>
            <a:r>
              <a:rPr lang="en-US" sz="2520" dirty="0">
                <a:solidFill>
                  <a:srgbClr val="000000"/>
                </a:solidFill>
              </a:rPr>
              <a:t>Distributed Layout up to 24 single direction doors and 8 power </a:t>
            </a:r>
            <a:r>
              <a:rPr lang="en-US" sz="2520" dirty="0">
                <a:solidFill>
                  <a:srgbClr val="000000"/>
                </a:solidFill>
              </a:rPr>
              <a:t>injectors</a:t>
            </a:r>
            <a:endParaRPr lang="en-US" sz="25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75755" y="4538090"/>
            <a:ext cx="12801600" cy="3342640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Software</a:t>
            </a:r>
            <a:endParaRPr lang="en-US" dirty="0">
              <a:solidFill>
                <a:srgbClr val="585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168" y="858155"/>
            <a:ext cx="9014460" cy="8041005"/>
          </a:xfrm>
          <a:prstGeom prst="rect">
            <a:avLst/>
          </a:prstGeom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672713" y="2545122"/>
            <a:ext cx="8358574" cy="527981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60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4129" y="652059"/>
            <a:ext cx="14457145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58595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CA" sz="5040" dirty="0"/>
              <a:t>O3 Access System</a:t>
            </a:r>
            <a:endParaRPr lang="en-CA" sz="5040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672713" y="2545122"/>
            <a:ext cx="8358574" cy="527981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60" dirty="0">
              <a:solidFill>
                <a:srgbClr val="000000"/>
              </a:soli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979742" y="2516639"/>
            <a:ext cx="7217993" cy="599174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60" b="1" dirty="0">
                <a:solidFill>
                  <a:srgbClr val="000000"/>
                </a:solidFill>
              </a:rPr>
              <a:t>Software</a:t>
            </a:r>
          </a:p>
          <a:p>
            <a:r>
              <a:rPr lang="en-US" sz="3360" dirty="0" err="1">
                <a:solidFill>
                  <a:srgbClr val="000000"/>
                </a:solidFill>
              </a:rPr>
              <a:t>enteliSYNC</a:t>
            </a:r>
            <a:endParaRPr lang="en-US" sz="3360" dirty="0">
              <a:solidFill>
                <a:srgbClr val="000000"/>
              </a:solidFill>
            </a:endParaRPr>
          </a:p>
          <a:p>
            <a:r>
              <a:rPr lang="en-US" sz="3360" dirty="0" err="1">
                <a:solidFill>
                  <a:srgbClr val="000000"/>
                </a:solidFill>
              </a:rPr>
              <a:t>enteliWEB</a:t>
            </a:r>
            <a:r>
              <a:rPr lang="en-US" sz="3360" dirty="0">
                <a:solidFill>
                  <a:srgbClr val="000000"/>
                </a:solidFill>
              </a:rPr>
              <a:t> Access Dashboards</a:t>
            </a:r>
          </a:p>
        </p:txBody>
      </p:sp>
    </p:spTree>
    <p:extLst>
      <p:ext uri="{BB962C8B-B14F-4D97-AF65-F5344CB8AC3E}">
        <p14:creationId xmlns:p14="http://schemas.microsoft.com/office/powerpoint/2010/main" val="33628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29" y="652059"/>
            <a:ext cx="9351027" cy="1468954"/>
          </a:xfrm>
        </p:spPr>
        <p:txBody>
          <a:bodyPr/>
          <a:lstStyle/>
          <a:p>
            <a:r>
              <a:rPr lang="en-CA" dirty="0" err="1"/>
              <a:t>enteliWEB</a:t>
            </a:r>
            <a:r>
              <a:rPr lang="en-CA" dirty="0"/>
              <a:t> </a:t>
            </a:r>
            <a:r>
              <a:rPr lang="en-US" dirty="0" smtClean="0"/>
              <a:t>Access Dashboards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65720" y="1922440"/>
            <a:ext cx="8712123" cy="5820966"/>
          </a:xfrm>
        </p:spPr>
        <p:txBody>
          <a:bodyPr>
            <a:normAutofit/>
          </a:bodyPr>
          <a:lstStyle/>
          <a:p>
            <a:r>
              <a:rPr lang="en-US" dirty="0"/>
              <a:t>Single-seat management software </a:t>
            </a:r>
            <a:endParaRPr lang="en-US" dirty="0" smtClean="0"/>
          </a:p>
          <a:p>
            <a:r>
              <a:rPr lang="en-US" dirty="0" smtClean="0"/>
              <a:t>Intuitive </a:t>
            </a:r>
            <a:r>
              <a:rPr lang="en-US" dirty="0"/>
              <a:t>dashboards for user enrollment</a:t>
            </a:r>
          </a:p>
          <a:p>
            <a:r>
              <a:rPr lang="en-US" dirty="0" smtClean="0"/>
              <a:t>Role </a:t>
            </a:r>
            <a:r>
              <a:rPr lang="en-US" dirty="0"/>
              <a:t>based permissions for different </a:t>
            </a:r>
            <a:r>
              <a:rPr lang="en-US" dirty="0" smtClean="0"/>
              <a:t>users</a:t>
            </a:r>
          </a:p>
          <a:p>
            <a:r>
              <a:rPr lang="en-US" dirty="0" smtClean="0"/>
              <a:t>Customizable </a:t>
            </a:r>
            <a:r>
              <a:rPr lang="en-US" dirty="0"/>
              <a:t>extended access user </a:t>
            </a:r>
            <a:r>
              <a:rPr lang="en-US" dirty="0" smtClean="0"/>
              <a:t>information</a:t>
            </a:r>
            <a:endParaRPr lang="en-US" dirty="0"/>
          </a:p>
          <a:p>
            <a:r>
              <a:rPr lang="fr-FR" dirty="0"/>
              <a:t>GDPR </a:t>
            </a:r>
            <a:r>
              <a:rPr lang="fr-FR" dirty="0" err="1"/>
              <a:t>compliant</a:t>
            </a:r>
            <a:endParaRPr lang="fr-FR" dirty="0" smtClean="0"/>
          </a:p>
          <a:p>
            <a:r>
              <a:rPr lang="en-US" dirty="0"/>
              <a:t>Visualizations via widgets </a:t>
            </a:r>
            <a:r>
              <a:rPr lang="en-US" dirty="0" smtClean="0"/>
              <a:t>reporting </a:t>
            </a:r>
            <a:r>
              <a:rPr lang="en-US" dirty="0"/>
              <a:t>live </a:t>
            </a:r>
            <a:r>
              <a:rPr lang="en-US" dirty="0" smtClean="0"/>
              <a:t>data</a:t>
            </a:r>
          </a:p>
          <a:p>
            <a:r>
              <a:rPr lang="en-US" dirty="0"/>
              <a:t>Customizable access activity report</a:t>
            </a:r>
          </a:p>
          <a:p>
            <a:r>
              <a:rPr lang="en-US" dirty="0"/>
              <a:t>Virtual Enrollment </a:t>
            </a:r>
            <a:r>
              <a:rPr lang="en-US" dirty="0" smtClean="0"/>
              <a:t>Reader</a:t>
            </a:r>
          </a:p>
        </p:txBody>
      </p:sp>
      <p:pic>
        <p:nvPicPr>
          <p:cNvPr id="5" name="Picture 5" descr="C:\Users\dritter\Desktop\Partner Conference 2018\Presentation Template\Access Control Images\User Info Page 1 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3"/>
          <a:stretch/>
        </p:blipFill>
        <p:spPr bwMode="auto">
          <a:xfrm>
            <a:off x="747317" y="1922442"/>
            <a:ext cx="5447310" cy="554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ritter\Desktop\Partner Conference 2018\Presentation Template\Access Control Images\Access User List filtered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3" y="4329170"/>
            <a:ext cx="5308597" cy="4634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4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 txBox="1">
            <a:spLocks/>
          </p:cNvSpPr>
          <p:nvPr/>
        </p:nvSpPr>
        <p:spPr>
          <a:xfrm>
            <a:off x="672713" y="2545122"/>
            <a:ext cx="8358574" cy="527981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60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4129" y="652059"/>
            <a:ext cx="14457145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58595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CA" sz="5040" dirty="0" err="1"/>
              <a:t>enteliSYNC</a:t>
            </a:r>
            <a:endParaRPr lang="en-CA" sz="5040" dirty="0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672713" y="2545122"/>
            <a:ext cx="8358574" cy="527981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60" dirty="0">
              <a:solidFill>
                <a:srgbClr val="000000"/>
              </a:soli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906891" y="2121014"/>
            <a:ext cx="5183263" cy="588185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20" dirty="0">
                <a:solidFill>
                  <a:srgbClr val="00B050"/>
                </a:solidFill>
              </a:rPr>
              <a:t>Central Database </a:t>
            </a:r>
            <a:r>
              <a:rPr lang="en-US" sz="2520" dirty="0">
                <a:solidFill>
                  <a:srgbClr val="000000"/>
                </a:solidFill>
              </a:rPr>
              <a:t>– Synchronization engine, </a:t>
            </a:r>
          </a:p>
          <a:p>
            <a:r>
              <a:rPr lang="en-US" sz="2520" dirty="0"/>
              <a:t>Multi-Site functionality</a:t>
            </a:r>
          </a:p>
          <a:p>
            <a:r>
              <a:rPr lang="en-US" sz="2520" dirty="0"/>
              <a:t>Triggered by access dashboard</a:t>
            </a:r>
          </a:p>
          <a:p>
            <a:r>
              <a:rPr lang="en-US" sz="2520" dirty="0"/>
              <a:t>Virtual Enrollment – </a:t>
            </a:r>
            <a:r>
              <a:rPr lang="en-US" sz="2520" dirty="0"/>
              <a:t>allows any card reader in the system to act like an enrollment </a:t>
            </a:r>
            <a:r>
              <a:rPr lang="en-US" sz="2520" dirty="0"/>
              <a:t>reader</a:t>
            </a:r>
          </a:p>
          <a:p>
            <a:r>
              <a:rPr lang="en-US" sz="2520" dirty="0"/>
              <a:t>Event log – for V4 </a:t>
            </a:r>
            <a:r>
              <a:rPr lang="en-US" sz="2520" dirty="0"/>
              <a:t>reporting</a:t>
            </a:r>
            <a:endParaRPr lang="en-US" sz="2520" dirty="0"/>
          </a:p>
          <a:p>
            <a:pPr marL="0" indent="0">
              <a:buNone/>
            </a:pPr>
            <a:endParaRPr lang="en-US" sz="2240" dirty="0"/>
          </a:p>
          <a:p>
            <a:endParaRPr lang="en-US" sz="1960" dirty="0"/>
          </a:p>
          <a:p>
            <a:pPr marL="0" indent="0">
              <a:buNone/>
            </a:pPr>
            <a:endParaRPr lang="en-US" sz="336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154" y="2324458"/>
            <a:ext cx="10511504" cy="548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4129" y="652059"/>
            <a:ext cx="13191507" cy="14689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58595B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CA" sz="5040" dirty="0"/>
              <a:t>O3 Access Dashboards Licensing Model</a:t>
            </a:r>
            <a:endParaRPr lang="en-CA" sz="5040" dirty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672713" y="2545122"/>
            <a:ext cx="8358574" cy="527981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360" dirty="0">
              <a:solidFill>
                <a:srgbClr val="000000"/>
              </a:soli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870461" y="2121012"/>
            <a:ext cx="7030650" cy="610635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60" dirty="0">
                <a:solidFill>
                  <a:srgbClr val="000000"/>
                </a:solidFill>
              </a:rPr>
              <a:t>Based on number of doors</a:t>
            </a:r>
          </a:p>
          <a:p>
            <a:r>
              <a:rPr lang="en-US" sz="3360" dirty="0">
                <a:solidFill>
                  <a:srgbClr val="000000"/>
                </a:solidFill>
              </a:rPr>
              <a:t>Access IO wont be counted towards </a:t>
            </a:r>
            <a:r>
              <a:rPr lang="en-US" sz="3360" dirty="0" err="1">
                <a:solidFill>
                  <a:srgbClr val="000000"/>
                </a:solidFill>
              </a:rPr>
              <a:t>eWEB</a:t>
            </a:r>
            <a:r>
              <a:rPr lang="en-US" sz="3360" dirty="0">
                <a:solidFill>
                  <a:srgbClr val="000000"/>
                </a:solidFill>
              </a:rPr>
              <a:t> licensing</a:t>
            </a:r>
          </a:p>
          <a:p>
            <a:r>
              <a:rPr lang="en-US" sz="3360" dirty="0">
                <a:solidFill>
                  <a:srgbClr val="000000"/>
                </a:solidFill>
              </a:rPr>
              <a:t>Subscription 7.5% annually – just like </a:t>
            </a:r>
            <a:r>
              <a:rPr lang="en-US" sz="3360" dirty="0" err="1">
                <a:solidFill>
                  <a:srgbClr val="000000"/>
                </a:solidFill>
              </a:rPr>
              <a:t>eWEB</a:t>
            </a:r>
            <a:endParaRPr lang="en-US" sz="3360" dirty="0">
              <a:solidFill>
                <a:srgbClr val="000000"/>
              </a:solidFill>
            </a:endParaRPr>
          </a:p>
          <a:p>
            <a:r>
              <a:rPr lang="en-US" sz="3360" dirty="0">
                <a:solidFill>
                  <a:srgbClr val="000000"/>
                </a:solidFill>
              </a:rPr>
              <a:t>Grace period of 30 days if door limit exceeded – dashboard will be disabled</a:t>
            </a:r>
          </a:p>
          <a:p>
            <a:r>
              <a:rPr lang="en-US" sz="3360" dirty="0">
                <a:solidFill>
                  <a:srgbClr val="000000"/>
                </a:solidFill>
              </a:rPr>
              <a:t>After 30 days grace period if door limit is within limit – dashboard continues to work</a:t>
            </a:r>
          </a:p>
          <a:p>
            <a:pPr marL="137160" lvl="1" indent="0">
              <a:buNone/>
            </a:pPr>
            <a:endParaRPr lang="en-US" sz="336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336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979" y="1596244"/>
            <a:ext cx="8172908" cy="713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4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979703" y="1600200"/>
            <a:ext cx="11092272" cy="3810000"/>
          </a:xfrm>
        </p:spPr>
        <p:txBody>
          <a:bodyPr/>
          <a:lstStyle/>
          <a:p>
            <a:r>
              <a:rPr lang="en-GB" dirty="0" smtClean="0"/>
              <a:t>Access Control</a:t>
            </a:r>
            <a:endParaRPr lang="en-GB" dirty="0"/>
          </a:p>
        </p:txBody>
      </p:sp>
      <p:pic>
        <p:nvPicPr>
          <p:cNvPr id="3" name="Shape 56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30244" r="30240"/>
          <a:stretch/>
        </p:blipFill>
        <p:spPr>
          <a:xfrm>
            <a:off x="-50799" y="0"/>
            <a:ext cx="6030502" cy="960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5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-2095" r="9196" b="88"/>
          <a:stretch/>
        </p:blipFill>
        <p:spPr>
          <a:xfrm>
            <a:off x="3039" y="-203956"/>
            <a:ext cx="17029892" cy="105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0042087" y="696976"/>
            <a:ext cx="7029887" cy="1469160"/>
          </a:xfrm>
          <a:prstGeom prst="rect">
            <a:avLst/>
          </a:prstGeom>
        </p:spPr>
        <p:txBody>
          <a:bodyPr spcFirstLastPara="1" vert="horz" wrap="square" lIns="127995" tIns="63980" rIns="127995" bIns="63980" rtlCol="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dirty="0" smtClean="0">
                <a:solidFill>
                  <a:schemeClr val="accent1"/>
                </a:solidFill>
              </a:rPr>
              <a:t>O3 ACCESS</a:t>
            </a:r>
            <a:endParaRPr dirty="0">
              <a:solidFill>
                <a:schemeClr val="accent1"/>
              </a:solidFill>
            </a:endParaRPr>
          </a:p>
          <a:p>
            <a:pPr algn="ctr"/>
            <a:endParaRPr dirty="0"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0042087" y="2238706"/>
            <a:ext cx="7029886" cy="6722520"/>
          </a:xfrm>
          <a:prstGeom prst="rect">
            <a:avLst/>
          </a:prstGeom>
        </p:spPr>
        <p:txBody>
          <a:bodyPr spcFirstLastPara="1" wrap="square" lIns="127995" tIns="63980" rIns="127995" bIns="63980" anchor="t" anchorCtr="0">
            <a:noAutofit/>
          </a:bodyPr>
          <a:lstStyle/>
          <a:p>
            <a:r>
              <a:rPr lang="en-US" dirty="0" smtClean="0"/>
              <a:t>O3-DIN access </a:t>
            </a:r>
            <a:r>
              <a:rPr lang="en-US" dirty="0"/>
              <a:t>control </a:t>
            </a:r>
            <a:r>
              <a:rPr lang="en-US" dirty="0" smtClean="0"/>
              <a:t>module</a:t>
            </a:r>
            <a:endParaRPr dirty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Complete </a:t>
            </a:r>
            <a:r>
              <a:rPr lang="en-US" dirty="0"/>
              <a:t>Access Control System solution </a:t>
            </a:r>
            <a:r>
              <a:rPr lang="en-US" dirty="0" smtClean="0"/>
              <a:t>includes: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sz="2800" dirty="0" smtClean="0"/>
              <a:t>O3-DIN-CPU firmware</a:t>
            </a:r>
          </a:p>
          <a:p>
            <a:pPr lvl="1">
              <a:spcBef>
                <a:spcPts val="0"/>
              </a:spcBef>
            </a:pPr>
            <a:r>
              <a:rPr lang="en-US" sz="2800" dirty="0" smtClean="0"/>
              <a:t>enteliWEB</a:t>
            </a:r>
          </a:p>
          <a:p>
            <a:pPr lvl="1">
              <a:spcBef>
                <a:spcPts val="0"/>
              </a:spcBef>
            </a:pPr>
            <a:r>
              <a:rPr lang="en-US" sz="2800" dirty="0" err="1" smtClean="0"/>
              <a:t>eSYNC</a:t>
            </a:r>
            <a:endParaRPr lang="en-US" sz="2800" dirty="0" smtClean="0"/>
          </a:p>
          <a:p>
            <a:pPr lvl="1">
              <a:spcBef>
                <a:spcPts val="0"/>
              </a:spcBef>
            </a:pPr>
            <a:r>
              <a:rPr lang="en-US" sz="2800" dirty="0" smtClean="0"/>
              <a:t>Access specific dashboards</a:t>
            </a:r>
            <a:endParaRPr sz="2800" dirty="0"/>
          </a:p>
        </p:txBody>
      </p:sp>
      <p:pic>
        <p:nvPicPr>
          <p:cNvPr id="5" name="Shape 62"/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72" y="-12503"/>
            <a:ext cx="10049759" cy="7392888"/>
          </a:xfrm>
          <a:prstGeom prst="rect">
            <a:avLst/>
          </a:prstGeom>
          <a:noFill/>
          <a:effectLst>
            <a:reflection endPos="30000" dist="38100" dir="5400000" fadeDir="5400012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0265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810360" y="696976"/>
            <a:ext cx="7620060" cy="1469160"/>
          </a:xfrm>
          <a:prstGeom prst="rect">
            <a:avLst/>
          </a:prstGeom>
        </p:spPr>
        <p:txBody>
          <a:bodyPr spcFirstLastPara="1" vert="horz" wrap="square" lIns="127995" tIns="63980" rIns="127995" bIns="63980" rtlCol="0" anchor="t" anchorCtr="0">
            <a:no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O3-DIN-ACCESS</a:t>
            </a:r>
            <a:endParaRPr dirty="0"/>
          </a:p>
        </p:txBody>
      </p:sp>
      <p:sp>
        <p:nvSpPr>
          <p:cNvPr id="83" name="Shape 83"/>
          <p:cNvSpPr>
            <a:spLocks noGrp="1"/>
          </p:cNvSpPr>
          <p:nvPr>
            <p:ph type="pic" idx="2"/>
          </p:nvPr>
        </p:nvSpPr>
        <p:spPr>
          <a:xfrm>
            <a:off x="1586" y="0"/>
            <a:ext cx="8214360" cy="9601200"/>
          </a:xfrm>
          <a:prstGeom prst="rect">
            <a:avLst/>
          </a:prstGeom>
        </p:spPr>
        <p:txBody>
          <a:bodyPr spcFirstLastPara="1" wrap="square" lIns="127995" tIns="63980" rIns="127995" bIns="6398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8856027" y="2391480"/>
            <a:ext cx="7574280" cy="6569640"/>
          </a:xfrm>
          <a:prstGeom prst="rect">
            <a:avLst/>
          </a:prstGeom>
        </p:spPr>
        <p:txBody>
          <a:bodyPr spcFirstLastPara="1" wrap="square" lIns="127995" tIns="63980" rIns="127995" bIns="63980" anchor="t" anchorCtr="0">
            <a:noAutofit/>
          </a:bodyPr>
          <a:lstStyle/>
          <a:p>
            <a:r>
              <a:rPr lang="en-US"/>
              <a:t>Provides the IO for access control for a typical single door / credential reader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IO specific to access control application</a:t>
            </a:r>
            <a:endParaRPr/>
          </a:p>
          <a:p>
            <a:pPr lvl="1" indent="-480060">
              <a:spcBef>
                <a:spcPts val="0"/>
              </a:spcBef>
              <a:buSzPts val="1800"/>
            </a:pPr>
            <a:r>
              <a:rPr lang="en-US" sz="2520"/>
              <a:t>wiegand input</a:t>
            </a:r>
            <a:endParaRPr sz="2520"/>
          </a:p>
          <a:p>
            <a:pPr lvl="1" indent="-480060">
              <a:spcBef>
                <a:spcPts val="0"/>
              </a:spcBef>
              <a:buSzPts val="1800"/>
            </a:pPr>
            <a:r>
              <a:rPr lang="en-US" sz="2520"/>
              <a:t>supervised circuits</a:t>
            </a:r>
            <a:endParaRPr sz="2520"/>
          </a:p>
          <a:p>
            <a:pPr lvl="1" indent="-480060">
              <a:spcBef>
                <a:spcPts val="0"/>
              </a:spcBef>
              <a:buSzPts val="1800"/>
            </a:pPr>
            <a:r>
              <a:rPr lang="en-US" sz="2520"/>
              <a:t>door lock outputs</a:t>
            </a:r>
            <a:endParaRPr sz="2520"/>
          </a:p>
          <a:p>
            <a:pPr>
              <a:spcBef>
                <a:spcPts val="0"/>
              </a:spcBef>
            </a:pPr>
            <a:r>
              <a:rPr lang="en-US"/>
              <a:t>No processing in the module, O3-DIN-CPU does control</a:t>
            </a:r>
            <a:endParaRPr/>
          </a:p>
          <a:p>
            <a:pPr>
              <a:spcBef>
                <a:spcPts val="0"/>
              </a:spcBef>
            </a:pPr>
            <a:r>
              <a:rPr lang="en-US"/>
              <a:t>IO focused firmware with higher reliability, allows O3-DIN-CPU to add on formats &amp; functionality</a:t>
            </a:r>
            <a:endParaRPr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" y="1"/>
            <a:ext cx="8076365" cy="9601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317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29" y="652059"/>
            <a:ext cx="9712742" cy="1239186"/>
          </a:xfrm>
        </p:spPr>
        <p:txBody>
          <a:bodyPr/>
          <a:lstStyle/>
          <a:p>
            <a:r>
              <a:rPr lang="en-CA" dirty="0" smtClean="0"/>
              <a:t>O3-DIN-ACCESS </a:t>
            </a:r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30591" y="1665581"/>
            <a:ext cx="11519309" cy="76361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IO interface </a:t>
            </a:r>
            <a:r>
              <a:rPr lang="en-US" dirty="0"/>
              <a:t>for a typical single door / </a:t>
            </a:r>
            <a:r>
              <a:rPr lang="en-US" dirty="0" smtClean="0"/>
              <a:t>credential reader</a:t>
            </a:r>
          </a:p>
          <a:p>
            <a:r>
              <a:rPr lang="en-US" dirty="0"/>
              <a:t>IO specific to access control application</a:t>
            </a:r>
          </a:p>
          <a:p>
            <a:pPr lvl="1"/>
            <a:r>
              <a:rPr lang="en-US" dirty="0" err="1"/>
              <a:t>Wiegand</a:t>
            </a:r>
            <a:r>
              <a:rPr lang="en-US" dirty="0"/>
              <a:t> </a:t>
            </a:r>
            <a:r>
              <a:rPr lang="en-US" dirty="0" smtClean="0"/>
              <a:t>input </a:t>
            </a:r>
            <a:r>
              <a:rPr lang="en-US" dirty="0"/>
              <a:t>with LED output</a:t>
            </a:r>
          </a:p>
          <a:p>
            <a:pPr lvl="2"/>
            <a:r>
              <a:rPr lang="en-US" dirty="0"/>
              <a:t>26 bit</a:t>
            </a:r>
          </a:p>
          <a:p>
            <a:pPr lvl="2"/>
            <a:r>
              <a:rPr lang="en-US" dirty="0"/>
              <a:t>37 </a:t>
            </a:r>
            <a:r>
              <a:rPr lang="en-US" dirty="0" smtClean="0"/>
              <a:t>bit</a:t>
            </a:r>
          </a:p>
          <a:p>
            <a:pPr lvl="2"/>
            <a:r>
              <a:rPr lang="en-US" dirty="0" smtClean="0"/>
              <a:t>37 </a:t>
            </a:r>
            <a:r>
              <a:rPr lang="en-US" dirty="0"/>
              <a:t>bit facility </a:t>
            </a:r>
          </a:p>
          <a:p>
            <a:pPr lvl="2"/>
            <a:r>
              <a:rPr lang="en-US" dirty="0"/>
              <a:t>Simple </a:t>
            </a:r>
            <a:r>
              <a:rPr lang="en-US" dirty="0" smtClean="0"/>
              <a:t>32</a:t>
            </a:r>
          </a:p>
          <a:p>
            <a:pPr lvl="2"/>
            <a:r>
              <a:rPr lang="en-US" dirty="0" smtClean="0"/>
              <a:t>Custom (V4.9 firmware)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Supervised </a:t>
            </a:r>
            <a:r>
              <a:rPr lang="en-US" dirty="0">
                <a:solidFill>
                  <a:srgbClr val="00B050"/>
                </a:solidFill>
              </a:rPr>
              <a:t>input </a:t>
            </a:r>
            <a:r>
              <a:rPr lang="en-US" dirty="0" smtClean="0">
                <a:solidFill>
                  <a:srgbClr val="00B050"/>
                </a:solidFill>
              </a:rPr>
              <a:t>circuits - Door Contact and RTE</a:t>
            </a:r>
            <a:endParaRPr lang="en-US" dirty="0">
              <a:solidFill>
                <a:srgbClr val="00B050"/>
              </a:solidFill>
            </a:endParaRPr>
          </a:p>
          <a:p>
            <a:pPr lvl="1"/>
            <a:r>
              <a:rPr lang="en-US" dirty="0" smtClean="0"/>
              <a:t>Door </a:t>
            </a:r>
            <a:r>
              <a:rPr lang="en-US" dirty="0"/>
              <a:t>lock </a:t>
            </a:r>
            <a:r>
              <a:rPr lang="en-US" dirty="0" smtClean="0"/>
              <a:t>outputs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12V/24V power output </a:t>
            </a:r>
            <a:endParaRPr lang="en-US" dirty="0" smtClean="0">
              <a:solidFill>
                <a:srgbClr val="00B050"/>
              </a:solidFill>
            </a:endParaRPr>
          </a:p>
          <a:p>
            <a:pPr lvl="1"/>
            <a:r>
              <a:rPr lang="en-US" dirty="0">
                <a:solidFill>
                  <a:srgbClr val="00B050"/>
                </a:solidFill>
              </a:rPr>
              <a:t>Additional Universal </a:t>
            </a:r>
            <a:r>
              <a:rPr lang="en-US" dirty="0" smtClean="0">
                <a:solidFill>
                  <a:srgbClr val="00B050"/>
                </a:solidFill>
              </a:rPr>
              <a:t>IO - </a:t>
            </a:r>
            <a:r>
              <a:rPr lang="en-US" dirty="0">
                <a:solidFill>
                  <a:srgbClr val="00B050"/>
                </a:solidFill>
              </a:rPr>
              <a:t>Software </a:t>
            </a:r>
            <a:r>
              <a:rPr lang="en-US" dirty="0" smtClean="0">
                <a:solidFill>
                  <a:srgbClr val="00B050"/>
                </a:solidFill>
              </a:rPr>
              <a:t>configurable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Supports multi-format reader </a:t>
            </a:r>
            <a:r>
              <a:rPr lang="en-US" dirty="0" smtClean="0"/>
              <a:t>from one input interface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1" t="4951" r="27374"/>
          <a:stretch/>
        </p:blipFill>
        <p:spPr>
          <a:xfrm>
            <a:off x="13126686" y="1861472"/>
            <a:ext cx="4192369" cy="72443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883111" y="9058414"/>
            <a:ext cx="1349216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 b="1" dirty="0"/>
              <a:t>Card reader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14433932" y="8109771"/>
            <a:ext cx="367178" cy="1210693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sp>
        <p:nvSpPr>
          <p:cNvPr id="17" name="Right Brace 16"/>
          <p:cNvSpPr/>
          <p:nvPr/>
        </p:nvSpPr>
        <p:spPr>
          <a:xfrm rot="5400000">
            <a:off x="15786867" y="8083745"/>
            <a:ext cx="367178" cy="1210693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sp>
        <p:nvSpPr>
          <p:cNvPr id="18" name="TextBox 17"/>
          <p:cNvSpPr txBox="1"/>
          <p:nvPr/>
        </p:nvSpPr>
        <p:spPr>
          <a:xfrm>
            <a:off x="15595449" y="9081171"/>
            <a:ext cx="56778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6" b="1" dirty="0"/>
              <a:t>REX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88467" y="803746"/>
            <a:ext cx="97257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/>
              <a:t>Power 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530891" y="1263378"/>
            <a:ext cx="628698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b="1" dirty="0"/>
              <a:t>Door</a:t>
            </a:r>
          </a:p>
          <a:p>
            <a:r>
              <a:rPr lang="en-US" sz="1680" b="1" dirty="0"/>
              <a:t>lock</a:t>
            </a:r>
            <a:endParaRPr lang="en-US" sz="168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911509" y="640285"/>
            <a:ext cx="846386" cy="6093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80" b="1" dirty="0"/>
              <a:t>Door </a:t>
            </a:r>
          </a:p>
          <a:p>
            <a:r>
              <a:rPr lang="en-US" sz="1680" b="1" dirty="0"/>
              <a:t>contact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012174" y="1246431"/>
            <a:ext cx="0" cy="2832217"/>
          </a:xfrm>
          <a:prstGeom prst="line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724293" y="1265862"/>
            <a:ext cx="1051698" cy="6093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80" b="1" dirty="0"/>
              <a:t>Universal</a:t>
            </a:r>
          </a:p>
          <a:p>
            <a:pPr algn="ctr"/>
            <a:r>
              <a:rPr lang="en-US" sz="1680" b="1" dirty="0"/>
              <a:t>point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5393176" y="1336476"/>
            <a:ext cx="11175" cy="2742173"/>
          </a:xfrm>
          <a:prstGeom prst="line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4864165" y="1967142"/>
            <a:ext cx="22277" cy="2065029"/>
          </a:xfrm>
          <a:prstGeom prst="line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3" idx="2"/>
          </p:cNvCxnSpPr>
          <p:nvPr/>
        </p:nvCxnSpPr>
        <p:spPr>
          <a:xfrm>
            <a:off x="16227085" y="1869104"/>
            <a:ext cx="35575" cy="2111507"/>
          </a:xfrm>
          <a:prstGeom prst="line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51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712569" y="696990"/>
            <a:ext cx="15717660" cy="1469160"/>
          </a:xfrm>
          <a:prstGeom prst="rect">
            <a:avLst/>
          </a:prstGeom>
        </p:spPr>
        <p:txBody>
          <a:bodyPr spcFirstLastPara="1" vert="horz" wrap="square" lIns="127995" tIns="63980" rIns="127995" bIns="63980" rtlCol="0" anchor="t" anchorCtr="0">
            <a:noAutofit/>
          </a:bodyPr>
          <a:lstStyle/>
          <a:p>
            <a:r>
              <a:rPr lang="en-US"/>
              <a:t>Architecture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231" y="1848272"/>
            <a:ext cx="12907300" cy="599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83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9" b="59"/>
          <a:stretch/>
        </p:blipFill>
        <p:spPr>
          <a:xfrm>
            <a:off x="2809147" y="435575"/>
            <a:ext cx="11477586" cy="8888673"/>
          </a:xfrm>
          <a:prstGeom prst="rect">
            <a:avLst/>
          </a:prstGeom>
          <a:noFill/>
        </p:spPr>
      </p:pic>
      <p:sp>
        <p:nvSpPr>
          <p:cNvPr id="125" name="Shape 125"/>
          <p:cNvSpPr txBox="1"/>
          <p:nvPr/>
        </p:nvSpPr>
        <p:spPr>
          <a:xfrm>
            <a:off x="3727442" y="525455"/>
            <a:ext cx="334320" cy="19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995" tIns="127995" rIns="127995" bIns="127995" anchor="t" anchorCtr="0">
            <a:noAutofit/>
          </a:bodyPr>
          <a:lstStyle/>
          <a:p>
            <a:endParaRPr sz="4200"/>
          </a:p>
        </p:txBody>
      </p:sp>
      <p:sp>
        <p:nvSpPr>
          <p:cNvPr id="126" name="Shape 126"/>
          <p:cNvSpPr txBox="1"/>
          <p:nvPr/>
        </p:nvSpPr>
        <p:spPr>
          <a:xfrm>
            <a:off x="3053377" y="5960290"/>
            <a:ext cx="2393580" cy="99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995" tIns="127995" rIns="127995" bIns="127995" anchor="t" anchorCtr="0">
            <a:noAutofit/>
          </a:bodyPr>
          <a:lstStyle/>
          <a:p>
            <a:r>
              <a:rPr lang="en-US" sz="1680" b="1"/>
              <a:t>Typical module 15W</a:t>
            </a:r>
            <a:endParaRPr sz="1680" b="1"/>
          </a:p>
          <a:p>
            <a:endParaRPr sz="1680" b="1"/>
          </a:p>
          <a:p>
            <a:r>
              <a:rPr lang="en-US" sz="1680" b="1"/>
              <a:t>~75W Total</a:t>
            </a:r>
            <a:endParaRPr sz="1680" b="1"/>
          </a:p>
        </p:txBody>
      </p:sp>
    </p:spTree>
    <p:extLst>
      <p:ext uri="{BB962C8B-B14F-4D97-AF65-F5344CB8AC3E}">
        <p14:creationId xmlns:p14="http://schemas.microsoft.com/office/powerpoint/2010/main" val="247697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8810360" y="696976"/>
            <a:ext cx="7620060" cy="1469160"/>
          </a:xfrm>
          <a:prstGeom prst="rect">
            <a:avLst/>
          </a:prstGeom>
        </p:spPr>
        <p:txBody>
          <a:bodyPr spcFirstLastPara="1" vert="horz" wrap="square" lIns="127995" tIns="63980" rIns="127995" bIns="63980" rtlCol="0" anchor="t" anchorCtr="0"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Application</a:t>
            </a:r>
            <a:endParaRPr dirty="0">
              <a:solidFill>
                <a:schemeClr val="accent1"/>
              </a:solidFill>
            </a:endParaRPr>
          </a:p>
          <a:p>
            <a:endParaRPr dirty="0"/>
          </a:p>
        </p:txBody>
      </p:sp>
      <p:sp>
        <p:nvSpPr>
          <p:cNvPr id="138" name="Shape 138"/>
          <p:cNvSpPr>
            <a:spLocks noGrp="1"/>
          </p:cNvSpPr>
          <p:nvPr>
            <p:ph type="pic" idx="2"/>
          </p:nvPr>
        </p:nvSpPr>
        <p:spPr>
          <a:xfrm>
            <a:off x="1586" y="0"/>
            <a:ext cx="8214360" cy="9601200"/>
          </a:xfrm>
          <a:prstGeom prst="rect">
            <a:avLst/>
          </a:prstGeom>
        </p:spPr>
        <p:txBody>
          <a:bodyPr spcFirstLastPara="1" wrap="square" lIns="127995" tIns="63980" rIns="127995" bIns="63980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8856027" y="2238706"/>
            <a:ext cx="7574280" cy="6722520"/>
          </a:xfrm>
          <a:prstGeom prst="rect">
            <a:avLst/>
          </a:prstGeom>
        </p:spPr>
        <p:txBody>
          <a:bodyPr spcFirstLastPara="1" wrap="square" lIns="127995" tIns="63980" rIns="127995" bIns="63980" anchor="t" anchorCtr="0">
            <a:noAutofit/>
          </a:bodyPr>
          <a:lstStyle/>
          <a:p>
            <a:r>
              <a:rPr lang="en-US" dirty="0"/>
              <a:t>Typical Single Direction Door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-US" dirty="0"/>
              <a:t>1 - O3-DIN-ACCESS with 12/24 electric strike, card reader, door contact, and 12/24 request to exit device</a:t>
            </a:r>
            <a:endParaRPr dirty="0"/>
          </a:p>
          <a:p>
            <a:pPr marL="0" indent="0">
              <a:buNone/>
            </a:pPr>
            <a:endParaRPr dirty="0"/>
          </a:p>
          <a:p>
            <a:r>
              <a:rPr lang="en-US" dirty="0"/>
              <a:t>Single Direction Door with holder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-US" dirty="0"/>
              <a:t>1 - O3-DIN-ACCESS with 12/24 electric strike, card reader, door contact, and 12/24 request to exit device, and 12/24VDC door holder</a:t>
            </a:r>
            <a:endParaRPr dirty="0"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" y="4"/>
            <a:ext cx="8355725" cy="8743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095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4122</TotalTime>
  <Words>527</Words>
  <Application>Microsoft Office PowerPoint</Application>
  <PresentationFormat>Custom</PresentationFormat>
  <Paragraphs>111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DIN Condensed</vt:lpstr>
      <vt:lpstr>DINPro</vt:lpstr>
      <vt:lpstr>DINPro-Black</vt:lpstr>
      <vt:lpstr>Office Theme</vt:lpstr>
      <vt:lpstr>PowerPoint Presentation</vt:lpstr>
      <vt:lpstr>PowerPoint Presentation</vt:lpstr>
      <vt:lpstr>PowerPoint Presentation</vt:lpstr>
      <vt:lpstr>O3 ACCESS </vt:lpstr>
      <vt:lpstr>O3-DIN-ACCESS</vt:lpstr>
      <vt:lpstr>O3-DIN-ACCESS Module</vt:lpstr>
      <vt:lpstr>Architecture</vt:lpstr>
      <vt:lpstr>PowerPoint Presentation</vt:lpstr>
      <vt:lpstr>Application </vt:lpstr>
      <vt:lpstr>Reader Types</vt:lpstr>
      <vt:lpstr>Where are we going? </vt:lpstr>
      <vt:lpstr>PowerPoint Presentation</vt:lpstr>
      <vt:lpstr>Software</vt:lpstr>
      <vt:lpstr>PowerPoint Presentation</vt:lpstr>
      <vt:lpstr>enteliWEB Access Dashboards</vt:lpstr>
      <vt:lpstr>PowerPoint Presentation</vt:lpstr>
      <vt:lpstr>PowerPoint Presentation</vt:lpstr>
      <vt:lpstr>PowerPoint Presentation</vt:lpstr>
    </vt:vector>
  </TitlesOfParts>
  <Company>Delta Controls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Murphy</dc:creator>
  <cp:lastModifiedBy>John Brough</cp:lastModifiedBy>
  <cp:revision>146</cp:revision>
  <dcterms:created xsi:type="dcterms:W3CDTF">2016-10-05T16:23:13Z</dcterms:created>
  <dcterms:modified xsi:type="dcterms:W3CDTF">2019-11-28T15:46:52Z</dcterms:modified>
</cp:coreProperties>
</file>