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09" r:id="rId3"/>
    <p:sldId id="658" r:id="rId4"/>
    <p:sldId id="631" r:id="rId5"/>
    <p:sldId id="632" r:id="rId6"/>
    <p:sldId id="648" r:id="rId7"/>
    <p:sldId id="634" r:id="rId8"/>
    <p:sldId id="659" r:id="rId9"/>
    <p:sldId id="647" r:id="rId10"/>
    <p:sldId id="636" r:id="rId11"/>
    <p:sldId id="653" r:id="rId12"/>
    <p:sldId id="654" r:id="rId13"/>
    <p:sldId id="637" r:id="rId14"/>
    <p:sldId id="638" r:id="rId15"/>
    <p:sldId id="639" r:id="rId16"/>
    <p:sldId id="640" r:id="rId17"/>
    <p:sldId id="641" r:id="rId18"/>
    <p:sldId id="642" r:id="rId19"/>
    <p:sldId id="643" r:id="rId20"/>
    <p:sldId id="644" r:id="rId21"/>
    <p:sldId id="657" r:id="rId22"/>
    <p:sldId id="646" r:id="rId23"/>
    <p:sldId id="651" r:id="rId24"/>
    <p:sldId id="557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resa D'Onofrio" initials="T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4D4D4F"/>
    <a:srgbClr val="FFFFFF"/>
    <a:srgbClr val="0087DC"/>
    <a:srgbClr val="E31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08" autoAdjust="0"/>
    <p:restoredTop sz="92653" autoAdjust="0"/>
  </p:normalViewPr>
  <p:slideViewPr>
    <p:cSldViewPr showGuides="1">
      <p:cViewPr varScale="1">
        <p:scale>
          <a:sx n="134" d="100"/>
          <a:sy n="134" d="100"/>
        </p:scale>
        <p:origin x="398" y="115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898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B40E653-E9EA-4B9B-AF8D-515751B98D9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C89AF2B-5451-466B-8BF7-82071F6DF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88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1D10787-41C2-4CDF-B3D6-A74471CDDA2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2E5FF9E-BCFB-4360-8E16-17765B5CE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1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the</a:t>
            </a:r>
            <a:r>
              <a:rPr lang="en-US" baseline="0" dirty="0"/>
              <a:t> guests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5FF9E-BCFB-4360-8E16-17765B5CEC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dirty="0">
                <a:solidFill>
                  <a:srgbClr val="C00000"/>
                </a:solidFill>
              </a:rPr>
              <a:t>Faster &amp; Richer Customer Experience aimed at driving more orders to be placed ONLINE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5FF9E-BCFB-4360-8E16-17765B5CEC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60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7032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910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dirty="0">
                <a:solidFill>
                  <a:srgbClr val="C00000"/>
                </a:solidFill>
              </a:rPr>
              <a:t>Re-examine workflow processes and structure to reduce interactions and  eliminate bottle necks &amp; redundancies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200" b="1" dirty="0">
                <a:solidFill>
                  <a:srgbClr val="C00000"/>
                </a:solidFill>
              </a:rPr>
              <a:t>Faster &amp; more efficient workflows, minimized order processing &amp; logistics error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5186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432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558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200" b="1" dirty="0">
                <a:solidFill>
                  <a:srgbClr val="C00000"/>
                </a:solidFill>
              </a:rPr>
              <a:t>New role “Field Device </a:t>
            </a:r>
            <a:r>
              <a:rPr lang="en-CA" sz="1200" b="1" u="sng" dirty="0">
                <a:solidFill>
                  <a:srgbClr val="C00000"/>
                </a:solidFill>
              </a:rPr>
              <a:t>Coordinator</a:t>
            </a:r>
            <a:r>
              <a:rPr lang="en-CA" sz="1200" b="1" dirty="0">
                <a:solidFill>
                  <a:srgbClr val="C00000"/>
                </a:solidFill>
              </a:rPr>
              <a:t>” created within Customer Care Team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200" b="1" u="sng" dirty="0">
                <a:solidFill>
                  <a:srgbClr val="C00000"/>
                </a:solidFill>
              </a:rPr>
              <a:t>Dedicated</a:t>
            </a:r>
            <a:r>
              <a:rPr lang="en-CA" sz="1200" b="1" dirty="0">
                <a:solidFill>
                  <a:srgbClr val="C00000"/>
                </a:solidFill>
              </a:rPr>
              <a:t> BUYER for non-DCI 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CA" sz="1200" b="1" dirty="0">
                <a:solidFill>
                  <a:srgbClr val="C00000"/>
                </a:solidFill>
              </a:rPr>
              <a:t>Automated non-DCI product parts creation importing vendor portfolios “in bulk”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CA" sz="1200" b="1" dirty="0">
                <a:solidFill>
                  <a:srgbClr val="C00000"/>
                </a:solidFill>
              </a:rPr>
              <a:t>Ownership and resource dedication to service the non-DCI product “Partner Wallet Share” Program in response to the fast rising demand for Field Devices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CA" sz="1200" b="1" u="sng" dirty="0">
                <a:solidFill>
                  <a:srgbClr val="C00000"/>
                </a:solidFill>
              </a:rPr>
              <a:t>More complete</a:t>
            </a:r>
            <a:r>
              <a:rPr lang="en-CA" sz="1200" b="1" dirty="0">
                <a:solidFill>
                  <a:srgbClr val="C00000"/>
                </a:solidFill>
              </a:rPr>
              <a:t> product offerings available in online order for any given vendor ( -&gt; less ad hoc part # creations)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CA" sz="1200" b="1" dirty="0">
              <a:solidFill>
                <a:srgbClr val="C00000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877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891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124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489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care team overview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 central team that looks after ALL orders and for commercial sales support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sales support is streamlined into our three customer segments with sales engineers dedicated to each channels. They are also cross trained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same time we support our external sale team globally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also work quote PAS services, which range from API integrations, to turnkey projects, as well engineering &amp; programming for OEM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C2955-F3B2-4373-B67F-511169F7709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361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1975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63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88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18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9064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20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C2955-F3B2-4373-B67F-511169F77091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55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6382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2955-F3B2-4373-B67F-511169F7709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734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8D9-F1EB-434A-A578-D0124849C46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82D-5702-4DB3-A74D-0093384D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4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8D9-F1EB-434A-A578-D0124849C46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82D-5702-4DB3-A74D-0093384D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8D9-F1EB-434A-A578-D0124849C46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82D-5702-4DB3-A74D-0093384D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0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8A0-8D23-404B-B001-5F264DF78AD4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2805-FF0D-473F-8941-0A1EC2D0B2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373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8A0-8D23-404B-B001-5F264DF78AD4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2805-FF0D-473F-8941-0A1EC2D0B2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688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8A0-8D23-404B-B001-5F264DF78AD4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2805-FF0D-473F-8941-0A1EC2D0B2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681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8A0-8D23-404B-B001-5F264DF78AD4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2805-FF0D-473F-8941-0A1EC2D0B2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4809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8A0-8D23-404B-B001-5F264DF78AD4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2805-FF0D-473F-8941-0A1EC2D0B2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33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8A0-8D23-404B-B001-5F264DF78AD4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2805-FF0D-473F-8941-0A1EC2D0B2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342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8A0-8D23-404B-B001-5F264DF78AD4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2805-FF0D-473F-8941-0A1EC2D0B2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8563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8A0-8D23-404B-B001-5F264DF78AD4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2805-FF0D-473F-8941-0A1EC2D0B2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859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8D9-F1EB-434A-A578-D0124849C46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82D-5702-4DB3-A74D-0093384D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93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8A0-8D23-404B-B001-5F264DF78AD4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2805-FF0D-473F-8941-0A1EC2D0B2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0159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8A0-8D23-404B-B001-5F264DF78AD4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2805-FF0D-473F-8941-0A1EC2D0B2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7016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8A0-8D23-404B-B001-5F264DF78AD4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2805-FF0D-473F-8941-0A1EC2D0B2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166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8D9-F1EB-434A-A578-D0124849C46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82D-5702-4DB3-A74D-0093384D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8D9-F1EB-434A-A578-D0124849C46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82D-5702-4DB3-A74D-0093384D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1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8D9-F1EB-434A-A578-D0124849C46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82D-5702-4DB3-A74D-0093384D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0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8D9-F1EB-434A-A578-D0124849C46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82D-5702-4DB3-A74D-0093384D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1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8D9-F1EB-434A-A578-D0124849C46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82D-5702-4DB3-A74D-0093384D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7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8D9-F1EB-434A-A578-D0124849C46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82D-5702-4DB3-A74D-0093384D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3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8D9-F1EB-434A-A578-D0124849C46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B82D-5702-4DB3-A74D-0093384D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668D9-F1EB-434A-A578-D0124849C46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B82D-5702-4DB3-A74D-0093384D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8A0-8D23-404B-B001-5F264DF78AD4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42805-FF0D-473F-8941-0A1EC2D0B2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20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" y="-92546"/>
            <a:ext cx="9214007" cy="5164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855560"/>
            <a:ext cx="1332148" cy="699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6116" y="2715766"/>
            <a:ext cx="2088232" cy="1836204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80000"/>
              </a:lnSpc>
              <a:spcAft>
                <a:spcPts val="900"/>
              </a:spcAft>
            </a:pPr>
            <a:r>
              <a:rPr lang="en-US" sz="4000" b="1" spc="-113" dirty="0">
                <a:solidFill>
                  <a:srgbClr val="58595B"/>
                </a:solidFill>
                <a:latin typeface="DIN Condensed" panose="00000500000000000000" pitchFamily="2" charset="0"/>
              </a:rPr>
              <a:t>NEW! Delta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1620" y="1244182"/>
            <a:ext cx="7092788" cy="1764196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900"/>
              </a:spcAft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Customer Services</a:t>
            </a:r>
          </a:p>
        </p:txBody>
      </p:sp>
    </p:spTree>
    <p:extLst>
      <p:ext uri="{BB962C8B-B14F-4D97-AF65-F5344CB8AC3E}">
        <p14:creationId xmlns:p14="http://schemas.microsoft.com/office/powerpoint/2010/main" val="130601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 Ordering 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2" y="925432"/>
            <a:ext cx="7416824" cy="4001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1620" y="900937"/>
            <a:ext cx="576064" cy="338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94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553" y="675442"/>
            <a:ext cx="61725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300" b="1" dirty="0">
                <a:solidFill>
                  <a:srgbClr val="C00000"/>
                </a:solidFill>
              </a:rPr>
              <a:t>WOW!</a:t>
            </a:r>
            <a:r>
              <a:rPr lang="en-CA" sz="3300" b="1" dirty="0">
                <a:solidFill>
                  <a:schemeClr val="accent1">
                    <a:lumMod val="50000"/>
                  </a:schemeClr>
                </a:solidFill>
              </a:rPr>
              <a:t> Customer Service Initiative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097" y="1383618"/>
            <a:ext cx="3528365" cy="116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Initiative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Integrating Customer Service and Inside Sales Operations into the same workspace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</a:rPr>
              <a:t>New Online Ordering 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3153" y="1377035"/>
            <a:ext cx="457328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Outcome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Instant communication to handle customer queries and issues -&gt; faster + more insightful customer experience 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</a:rPr>
              <a:t>Faster &amp; Richer Customer Experience aimed at driving more orders to be placed ONLINE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8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553" y="682922"/>
            <a:ext cx="61725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300" b="1" dirty="0">
                <a:solidFill>
                  <a:srgbClr val="C00000"/>
                </a:solidFill>
              </a:rPr>
              <a:t>WOW!</a:t>
            </a:r>
            <a:r>
              <a:rPr lang="en-CA" sz="3300" b="1" dirty="0">
                <a:solidFill>
                  <a:schemeClr val="accent1">
                    <a:lumMod val="50000"/>
                  </a:schemeClr>
                </a:solidFill>
              </a:rPr>
              <a:t> Customer Service Initiative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097" y="1381631"/>
            <a:ext cx="3528365" cy="21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Initiative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Integrating Customer Service and Inside Sales Operations into the same workspace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New Online Ordering Site</a:t>
            </a:r>
          </a:p>
          <a:p>
            <a:pPr>
              <a:spcBef>
                <a:spcPts val="450"/>
              </a:spcBef>
            </a:pPr>
            <a:endParaRPr lang="en-CA" sz="135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</a:rPr>
              <a:t>Re-examine workflow processes and structure to reduce interactions and  eliminate bottle necks &amp; redundancies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3153" y="1365145"/>
            <a:ext cx="457328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Outcome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Instant communication to handle customer queries and issues -&gt; faster + more insightful customer experience 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Faster &amp; Richer Customer Experience aimed at driving more orders to be placed ONLINE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Review of Processes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57" y="1131590"/>
            <a:ext cx="8834686" cy="35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5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553" y="682922"/>
            <a:ext cx="61725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300" b="1" dirty="0">
                <a:solidFill>
                  <a:srgbClr val="C00000"/>
                </a:solidFill>
              </a:rPr>
              <a:t>WOW!</a:t>
            </a:r>
            <a:r>
              <a:rPr lang="en-CA" sz="3300" b="1" dirty="0">
                <a:solidFill>
                  <a:schemeClr val="accent1">
                    <a:lumMod val="50000"/>
                  </a:schemeClr>
                </a:solidFill>
              </a:rPr>
              <a:t> Customer Service Initiative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097" y="1381631"/>
            <a:ext cx="3528365" cy="21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Initiative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Integrating Customer Service and Inside Sales Operations into the same workspace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New Online Ordering Site</a:t>
            </a:r>
          </a:p>
          <a:p>
            <a:pPr>
              <a:spcBef>
                <a:spcPts val="450"/>
              </a:spcBef>
            </a:pPr>
            <a:endParaRPr lang="en-CA" sz="135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</a:rPr>
              <a:t>Re-examine workflow processes and structure to reduce interactions and  eliminate bottle necks &amp; redundancies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3153" y="1365144"/>
            <a:ext cx="4573289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Outcome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Instant communication to handle customer queries and issues -&gt; faster + more insightful customer experience 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Faster &amp; Richer Customer Experience aimed at driving more orders to be placed ONLINE 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</a:rPr>
              <a:t>Faster &amp; more efficient workflows, minimized order processing &amp; logistics error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9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553" y="687518"/>
            <a:ext cx="61725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300" b="1" dirty="0">
                <a:solidFill>
                  <a:srgbClr val="C00000"/>
                </a:solidFill>
              </a:rPr>
              <a:t>WOW!</a:t>
            </a:r>
            <a:r>
              <a:rPr lang="en-CA" sz="3300" b="1" dirty="0">
                <a:solidFill>
                  <a:schemeClr val="accent1">
                    <a:lumMod val="50000"/>
                  </a:schemeClr>
                </a:solidFill>
              </a:rPr>
              <a:t> Customer Service Initiative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097" y="1386227"/>
            <a:ext cx="3528365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Initiative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Integrating Customer Service and Inside Sales Operations into the same workspace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New Online Ordering Site</a:t>
            </a:r>
          </a:p>
          <a:p>
            <a:pPr>
              <a:spcBef>
                <a:spcPts val="450"/>
              </a:spcBef>
            </a:pPr>
            <a:endParaRPr lang="en-CA" sz="135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Re-examine workflow processes and structure to reduce interactions and  eliminate bottle necks &amp; redundancies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</a:rPr>
              <a:t>New role “Field Device </a:t>
            </a:r>
            <a:r>
              <a:rPr lang="en-CA" sz="1350" b="1" u="sng" dirty="0">
                <a:solidFill>
                  <a:srgbClr val="C00000"/>
                </a:solidFill>
              </a:rPr>
              <a:t>Coordinator</a:t>
            </a:r>
            <a:r>
              <a:rPr lang="en-CA" sz="1350" b="1" dirty="0">
                <a:solidFill>
                  <a:srgbClr val="C00000"/>
                </a:solidFill>
              </a:rPr>
              <a:t>” created within Customer Care Team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</a:rPr>
              <a:t>Dedicated </a:t>
            </a:r>
            <a:r>
              <a:rPr lang="en-CA" sz="1350" b="1" u="sng" dirty="0">
                <a:solidFill>
                  <a:srgbClr val="C00000"/>
                </a:solidFill>
              </a:rPr>
              <a:t>BUYER</a:t>
            </a:r>
            <a:r>
              <a:rPr lang="en-CA" sz="1350" b="1" dirty="0">
                <a:solidFill>
                  <a:srgbClr val="C00000"/>
                </a:solidFill>
              </a:rPr>
              <a:t> for non-DCI products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3153" y="1369740"/>
            <a:ext cx="4573289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Outcome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Instant communication to handle customer queries and issues -&gt; faster + more insightful customer experience 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Faster &amp; Richer Customer Experience aimed at driving more orders to be placed ONLINE 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Faster &amp; more efficient workflows, minimized order processing &amp; logistics error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0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900100" y="1117657"/>
            <a:ext cx="9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SERVICE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083" y="1941556"/>
            <a:ext cx="8967917" cy="42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6542"/>
            <a:ext cx="9144001" cy="51026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154" y="1955457"/>
            <a:ext cx="1232588" cy="41240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8" name="Rectangle 7"/>
          <p:cNvSpPr/>
          <p:nvPr/>
        </p:nvSpPr>
        <p:spPr>
          <a:xfrm>
            <a:off x="7543801" y="1963307"/>
            <a:ext cx="657998" cy="39992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0" name="Rectangle 9"/>
          <p:cNvSpPr/>
          <p:nvPr/>
        </p:nvSpPr>
        <p:spPr>
          <a:xfrm>
            <a:off x="8887597" y="1964722"/>
            <a:ext cx="256403" cy="3892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1" name="Rectangle 10"/>
          <p:cNvSpPr/>
          <p:nvPr/>
        </p:nvSpPr>
        <p:spPr>
          <a:xfrm>
            <a:off x="5857103" y="1964722"/>
            <a:ext cx="597758" cy="3985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2" name="Rectangle 11"/>
          <p:cNvSpPr/>
          <p:nvPr/>
        </p:nvSpPr>
        <p:spPr>
          <a:xfrm>
            <a:off x="4846166" y="1955457"/>
            <a:ext cx="466467" cy="40777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3" name="Rectangle 12"/>
          <p:cNvSpPr/>
          <p:nvPr/>
        </p:nvSpPr>
        <p:spPr>
          <a:xfrm>
            <a:off x="8243502" y="1963306"/>
            <a:ext cx="602391" cy="39992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4" name="Rectangle 13"/>
          <p:cNvSpPr/>
          <p:nvPr/>
        </p:nvSpPr>
        <p:spPr>
          <a:xfrm>
            <a:off x="5347774" y="1964723"/>
            <a:ext cx="186123" cy="39850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5" name="Rectangle 14"/>
          <p:cNvSpPr/>
          <p:nvPr/>
        </p:nvSpPr>
        <p:spPr>
          <a:xfrm>
            <a:off x="7322537" y="1955457"/>
            <a:ext cx="186123" cy="39850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6" name="Rectangle 15"/>
          <p:cNvSpPr/>
          <p:nvPr/>
        </p:nvSpPr>
        <p:spPr>
          <a:xfrm>
            <a:off x="6490001" y="1963306"/>
            <a:ext cx="186123" cy="3999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7" name="Rectangle 16"/>
          <p:cNvSpPr/>
          <p:nvPr/>
        </p:nvSpPr>
        <p:spPr>
          <a:xfrm>
            <a:off x="4701362" y="1964722"/>
            <a:ext cx="69312" cy="39850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9" name="Rectangle 18"/>
          <p:cNvSpPr/>
          <p:nvPr/>
        </p:nvSpPr>
        <p:spPr>
          <a:xfrm>
            <a:off x="1501733" y="1955457"/>
            <a:ext cx="267214" cy="40777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0" name="TextBox 19"/>
          <p:cNvSpPr txBox="1"/>
          <p:nvPr/>
        </p:nvSpPr>
        <p:spPr>
          <a:xfrm>
            <a:off x="304115" y="3827353"/>
            <a:ext cx="478853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STREAMLINED WORKFLOW</a:t>
            </a:r>
          </a:p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 FIELD DEVICE ORDERS 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661203" y="409388"/>
            <a:ext cx="670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554819" y="2488845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932335" y="3395287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661203" y="3817683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SHIPPER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731105" y="4242851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847768" y="4594623"/>
            <a:ext cx="82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COURIER / TRANSPORT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1071369" y="1940088"/>
            <a:ext cx="105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DEVICE COORDINATOR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081719" y="2849985"/>
            <a:ext cx="105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DEVICE VENDOR</a:t>
            </a:r>
          </a:p>
        </p:txBody>
      </p:sp>
    </p:spTree>
    <p:extLst>
      <p:ext uri="{BB962C8B-B14F-4D97-AF65-F5344CB8AC3E}">
        <p14:creationId xmlns:p14="http://schemas.microsoft.com/office/powerpoint/2010/main" val="204385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553" y="687518"/>
            <a:ext cx="61725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300" b="1" dirty="0">
                <a:solidFill>
                  <a:srgbClr val="C00000"/>
                </a:solidFill>
              </a:rPr>
              <a:t>WOW!</a:t>
            </a:r>
            <a:r>
              <a:rPr lang="en-CA" sz="3300" b="1" dirty="0">
                <a:solidFill>
                  <a:schemeClr val="accent1">
                    <a:lumMod val="50000"/>
                  </a:schemeClr>
                </a:solidFill>
              </a:rPr>
              <a:t> Customer Service Initiative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097" y="1386227"/>
            <a:ext cx="3528365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Initiative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Integrating Customer Service and Inside Sales Operations into the same workspace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New Online Ordering Site</a:t>
            </a:r>
          </a:p>
          <a:p>
            <a:pPr>
              <a:spcBef>
                <a:spcPts val="450"/>
              </a:spcBef>
            </a:pPr>
            <a:endParaRPr lang="en-CA" sz="135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Re-examine workflow processes and structure to reduce interactions and  eliminate bottle necks &amp; redundancies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</a:rPr>
              <a:t>New role “Field Device </a:t>
            </a:r>
            <a:r>
              <a:rPr lang="en-CA" sz="1350" b="1" u="sng" dirty="0">
                <a:solidFill>
                  <a:srgbClr val="C00000"/>
                </a:solidFill>
              </a:rPr>
              <a:t>Coordinator</a:t>
            </a:r>
            <a:r>
              <a:rPr lang="en-CA" sz="1350" b="1" dirty="0">
                <a:solidFill>
                  <a:srgbClr val="C00000"/>
                </a:solidFill>
              </a:rPr>
              <a:t>” created within Customer Care Team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u="sng" dirty="0">
                <a:solidFill>
                  <a:srgbClr val="C00000"/>
                </a:solidFill>
              </a:rPr>
              <a:t>Dedicated</a:t>
            </a:r>
            <a:r>
              <a:rPr lang="en-CA" sz="1350" b="1" dirty="0">
                <a:solidFill>
                  <a:srgbClr val="C00000"/>
                </a:solidFill>
              </a:rPr>
              <a:t> BUYER for non-DCI products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3153" y="1369740"/>
            <a:ext cx="4573289" cy="281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Outcome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Instant communication to handle customer queries and issues -&gt; faster + more insightful customer experience 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Faster &amp; Richer Customer Experience aimed at driving more orders to be placed ONLINE 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Faster &amp; more efficient workflows, minimized order processing &amp; logistics error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CA" sz="135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</a:rPr>
              <a:t>Ownership and resource dedication to service the non-DCI product “Partner Wallet Share” Program in response to the fast rising demand for Field Devices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2097" y="1382935"/>
            <a:ext cx="3528365" cy="356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Initiative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Integrating Customer Service and Inside Sales Operations into the same workspace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New Online Ordering Site</a:t>
            </a:r>
          </a:p>
          <a:p>
            <a:pPr>
              <a:spcBef>
                <a:spcPts val="450"/>
              </a:spcBef>
            </a:pPr>
            <a:endParaRPr lang="en-CA" sz="135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Re-examine workflow processes and structure to reduce interactions and  eliminate bottle necks &amp; redundancies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New role “Field Device </a:t>
            </a:r>
            <a:r>
              <a:rPr lang="en-CA" sz="1350" b="1" u="sng" dirty="0">
                <a:solidFill>
                  <a:schemeClr val="accent1">
                    <a:lumMod val="50000"/>
                  </a:schemeClr>
                </a:solidFill>
              </a:rPr>
              <a:t>Coordinator</a:t>
            </a: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” created within Customer Care Team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Dedicated </a:t>
            </a:r>
            <a:r>
              <a:rPr lang="en-CA" sz="1350" b="1" u="sng" dirty="0">
                <a:solidFill>
                  <a:schemeClr val="accent1">
                    <a:lumMod val="50000"/>
                  </a:schemeClr>
                </a:solidFill>
              </a:rPr>
              <a:t>BUYER</a:t>
            </a: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 for non-DCI products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</a:rPr>
              <a:t>Automated non-DCI product parts creation importing vendor portfolios “in bulk”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3153" y="1366449"/>
            <a:ext cx="4573289" cy="335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Outcome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Instant communication to handle customer queries and issues -&gt; faster + more insightful customer experience 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Faster &amp; Richer Customer Experience aimed at driving more orders to be placed ONLINE 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Faster &amp; more efficient workflows, minimized order processing &amp; logistics error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CA" sz="135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Ownership and resource dedication to service the non-DCI product “Partner Wallet Share” Program in response </a:t>
            </a:r>
          </a:p>
          <a:p>
            <a:pPr>
              <a:spcBef>
                <a:spcPts val="450"/>
              </a:spcBef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         to the fast rising demand for Field Devices 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FF0000"/>
                </a:solidFill>
              </a:rPr>
              <a:t>   </a:t>
            </a:r>
            <a:r>
              <a:rPr lang="en-CA" sz="1350" b="1" u="sng" dirty="0">
                <a:solidFill>
                  <a:srgbClr val="C00000"/>
                </a:solidFill>
              </a:rPr>
              <a:t>More complete</a:t>
            </a:r>
            <a:r>
              <a:rPr lang="en-CA" sz="1350" b="1" dirty="0">
                <a:solidFill>
                  <a:srgbClr val="C00000"/>
                </a:solidFill>
              </a:rPr>
              <a:t> product offerings available in online order for any given vendor ( -&gt; less ad hoc part # creations)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3553" y="684226"/>
            <a:ext cx="61725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300" b="1" dirty="0">
                <a:solidFill>
                  <a:srgbClr val="C00000"/>
                </a:solidFill>
              </a:rPr>
              <a:t>WOW!</a:t>
            </a:r>
            <a:r>
              <a:rPr lang="en-CA" sz="3300" b="1" dirty="0">
                <a:solidFill>
                  <a:schemeClr val="accent1">
                    <a:lumMod val="50000"/>
                  </a:schemeClr>
                </a:solidFill>
              </a:rPr>
              <a:t> Customer Service Initiative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5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Field Devices Orders Turnaround </a:t>
            </a:r>
            <a:endParaRPr lang="en-CA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87574"/>
            <a:ext cx="7674571" cy="40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5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50597" y="-68734"/>
            <a:ext cx="9163015" cy="526877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</a:t>
            </a: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9799" y="2902226"/>
            <a:ext cx="8892427" cy="696733"/>
            <a:chOff x="149799" y="2424268"/>
            <a:chExt cx="8892427" cy="696733"/>
          </a:xfrm>
        </p:grpSpPr>
        <p:sp>
          <p:nvSpPr>
            <p:cNvPr id="3" name="Rounded Rectangle 2"/>
            <p:cNvSpPr/>
            <p:nvPr/>
          </p:nvSpPr>
          <p:spPr>
            <a:xfrm>
              <a:off x="149799" y="2531143"/>
              <a:ext cx="8892427" cy="55044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86041" y="2655040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BDM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556900" y="2650227"/>
              <a:ext cx="769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RSM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684756" y="2659336"/>
              <a:ext cx="991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Teams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31135" y="2651820"/>
              <a:ext cx="401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139" name="Down Arrow 138"/>
            <p:cNvSpPr/>
            <p:nvPr/>
          </p:nvSpPr>
          <p:spPr>
            <a:xfrm>
              <a:off x="981992" y="2456990"/>
              <a:ext cx="136983" cy="265182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own Arrow 139"/>
            <p:cNvSpPr/>
            <p:nvPr/>
          </p:nvSpPr>
          <p:spPr>
            <a:xfrm flipV="1">
              <a:off x="981991" y="2424268"/>
              <a:ext cx="136984" cy="25126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Down Arrow 141"/>
            <p:cNvSpPr/>
            <p:nvPr/>
          </p:nvSpPr>
          <p:spPr>
            <a:xfrm>
              <a:off x="2409417" y="2456990"/>
              <a:ext cx="136983" cy="265182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Down Arrow 142"/>
            <p:cNvSpPr/>
            <p:nvPr/>
          </p:nvSpPr>
          <p:spPr>
            <a:xfrm flipV="1">
              <a:off x="2409416" y="2424268"/>
              <a:ext cx="136984" cy="25126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Down Arrow 144"/>
            <p:cNvSpPr/>
            <p:nvPr/>
          </p:nvSpPr>
          <p:spPr>
            <a:xfrm>
              <a:off x="3561467" y="2456990"/>
              <a:ext cx="136983" cy="265182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Down Arrow 145"/>
            <p:cNvSpPr/>
            <p:nvPr/>
          </p:nvSpPr>
          <p:spPr>
            <a:xfrm flipV="1">
              <a:off x="3561465" y="2424268"/>
              <a:ext cx="136984" cy="25126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Down Arrow 147"/>
            <p:cNvSpPr/>
            <p:nvPr/>
          </p:nvSpPr>
          <p:spPr>
            <a:xfrm>
              <a:off x="6178758" y="2456990"/>
              <a:ext cx="136983" cy="265182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Down Arrow 148"/>
            <p:cNvSpPr/>
            <p:nvPr/>
          </p:nvSpPr>
          <p:spPr>
            <a:xfrm flipV="1">
              <a:off x="6178757" y="2424268"/>
              <a:ext cx="136984" cy="25126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own Arrow 150"/>
            <p:cNvSpPr/>
            <p:nvPr/>
          </p:nvSpPr>
          <p:spPr>
            <a:xfrm>
              <a:off x="7321415" y="2456990"/>
              <a:ext cx="136983" cy="265182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Down Arrow 151"/>
            <p:cNvSpPr/>
            <p:nvPr/>
          </p:nvSpPr>
          <p:spPr>
            <a:xfrm flipV="1">
              <a:off x="7321414" y="2424268"/>
              <a:ext cx="136984" cy="25126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Down Arrow 153"/>
            <p:cNvSpPr/>
            <p:nvPr/>
          </p:nvSpPr>
          <p:spPr>
            <a:xfrm>
              <a:off x="8512198" y="2456990"/>
              <a:ext cx="136983" cy="265182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own Arrow 154"/>
            <p:cNvSpPr/>
            <p:nvPr/>
          </p:nvSpPr>
          <p:spPr>
            <a:xfrm flipV="1">
              <a:off x="8512197" y="2424268"/>
              <a:ext cx="136984" cy="25126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Down Arrow 156"/>
            <p:cNvSpPr/>
            <p:nvPr/>
          </p:nvSpPr>
          <p:spPr>
            <a:xfrm>
              <a:off x="4813695" y="2456990"/>
              <a:ext cx="136983" cy="265182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Down Arrow 157"/>
            <p:cNvSpPr/>
            <p:nvPr/>
          </p:nvSpPr>
          <p:spPr>
            <a:xfrm flipV="1">
              <a:off x="4813694" y="2424268"/>
              <a:ext cx="136984" cy="25126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174979" y="1878028"/>
            <a:ext cx="1297121" cy="97864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23978" y="2221616"/>
            <a:ext cx="951920" cy="42919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9751" y="2401636"/>
            <a:ext cx="883005" cy="207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Deborah </a:t>
            </a:r>
            <a:r>
              <a:rPr kumimoji="0" lang="en-CA" sz="67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Kucey</a:t>
            </a:r>
            <a:endParaRPr kumimoji="0" lang="en-CA" sz="7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8010" y="2234883"/>
            <a:ext cx="9333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</a:t>
            </a:r>
            <a:r>
              <a: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</a:t>
            </a:r>
            <a:endParaRPr kumimoji="0" lang="en-CA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40390" y="1863616"/>
            <a:ext cx="118013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COMMERCIAL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SALES COORDINATION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9799" y="1886557"/>
            <a:ext cx="1488296" cy="969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524" y="2106235"/>
            <a:ext cx="1202046" cy="671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894" y="2182505"/>
            <a:ext cx="1176958" cy="5193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Service Reps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7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Nicci Bly Freund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7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Leanne Van Hatten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7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Tricia Lawrence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4725" y="1839921"/>
            <a:ext cx="13532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ORDERS</a:t>
            </a:r>
            <a:r>
              <a:rPr kumimoji="0" lang="en-CA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ADMINSTRATION</a:t>
            </a: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669089" y="1878028"/>
            <a:ext cx="1305236" cy="9714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27684" y="1936023"/>
            <a:ext cx="1191352" cy="2135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FIELD DEVICES (</a:t>
            </a:r>
            <a:r>
              <a:rPr kumimoji="0" lang="en-CA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Non-DCI</a:t>
            </a:r>
            <a:r>
              <a:rPr kumimoji="0" lang="en-CA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12139" y="2180856"/>
            <a:ext cx="1222838" cy="40761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7243" y="2197623"/>
            <a:ext cx="1200882" cy="207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Devices Coordinator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9681" y="2355372"/>
            <a:ext cx="742749" cy="1962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7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Elise </a:t>
            </a:r>
            <a:r>
              <a:rPr kumimoji="0" lang="en-CA" sz="675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Kosturas</a:t>
            </a:r>
            <a:r>
              <a:rPr kumimoji="0" lang="en-CA" sz="67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08656" y="1881016"/>
            <a:ext cx="1126181" cy="970135"/>
            <a:chOff x="1225660" y="4961033"/>
            <a:chExt cx="1385193" cy="976551"/>
          </a:xfrm>
        </p:grpSpPr>
        <p:sp>
          <p:nvSpPr>
            <p:cNvPr id="69" name="Rounded Rectangle 68"/>
            <p:cNvSpPr/>
            <p:nvPr/>
          </p:nvSpPr>
          <p:spPr>
            <a:xfrm>
              <a:off x="1225660" y="4961033"/>
              <a:ext cx="1385193" cy="97655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288606" y="5010660"/>
              <a:ext cx="1233700" cy="2207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RMA &amp; LICENSING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81460" y="5258583"/>
              <a:ext cx="1280242" cy="543487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88606" y="5291310"/>
              <a:ext cx="1194194" cy="2091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7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RMA Administrator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74379" y="5448854"/>
              <a:ext cx="1071481" cy="1975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Samantha Wright</a:t>
              </a:r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3513486" y="1177494"/>
            <a:ext cx="1687851" cy="578805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588956" y="1271762"/>
            <a:ext cx="1500403" cy="4085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08599" y="1285512"/>
            <a:ext cx="1431454" cy="2140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of Global Inside Sales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93881" y="1424600"/>
            <a:ext cx="683200" cy="2192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2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Kurt</a:t>
            </a:r>
            <a:r>
              <a:rPr kumimoji="0" lang="en-CA" sz="788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Graves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10804" y="127147"/>
            <a:ext cx="6338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GLOBAL CUSTOMER CARE TEAM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96004" y="1902399"/>
            <a:ext cx="3612500" cy="978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11090" y="2055250"/>
            <a:ext cx="1053473" cy="6387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31776" y="2049632"/>
            <a:ext cx="1125492" cy="7644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07336" y="2195322"/>
            <a:ext cx="906000" cy="277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4122" y="2169876"/>
            <a:ext cx="106792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Sales Engineer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1721" y="2294875"/>
            <a:ext cx="78899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 Williamson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09614" y="2495398"/>
            <a:ext cx="904163" cy="260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0466" y="2457371"/>
            <a:ext cx="105238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 Engineer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71096" y="2581456"/>
            <a:ext cx="9515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Shirley Xiang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36096" y="2016882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C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PARTNER CHANNEL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9853" y="2056547"/>
            <a:ext cx="40107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OEM</a:t>
            </a:r>
            <a:endParaRPr kumimoji="0" lang="en-CA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783353" y="2266648"/>
            <a:ext cx="906000" cy="3039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06568" y="2264657"/>
            <a:ext cx="106792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Sales Engineer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72500" y="2392153"/>
            <a:ext cx="6896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Jeff Chretien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814631" y="2055250"/>
            <a:ext cx="1158292" cy="6387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778225" y="2021192"/>
            <a:ext cx="12073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CORPORATE ACCOUNTS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867886" y="2211248"/>
            <a:ext cx="906000" cy="3762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89150" y="2208535"/>
            <a:ext cx="83708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 Engineer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051837" y="2331321"/>
            <a:ext cx="55816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Hire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800" y="3807698"/>
            <a:ext cx="5243567" cy="6722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01142" y="2902227"/>
            <a:ext cx="198522" cy="810802"/>
            <a:chOff x="1130967" y="3129984"/>
            <a:chExt cx="264696" cy="1081069"/>
          </a:xfrm>
          <a:solidFill>
            <a:srgbClr val="C00000"/>
          </a:solidFill>
        </p:grpSpPr>
        <p:sp>
          <p:nvSpPr>
            <p:cNvPr id="32" name="Down Arrow 31"/>
            <p:cNvSpPr/>
            <p:nvPr/>
          </p:nvSpPr>
          <p:spPr>
            <a:xfrm>
              <a:off x="1130968" y="3254542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Down Arrow 85"/>
            <p:cNvSpPr/>
            <p:nvPr/>
          </p:nvSpPr>
          <p:spPr>
            <a:xfrm flipV="1">
              <a:off x="1130967" y="3129984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128567" y="2902227"/>
            <a:ext cx="198522" cy="810802"/>
            <a:chOff x="1130967" y="3129984"/>
            <a:chExt cx="264696" cy="1081069"/>
          </a:xfrm>
          <a:solidFill>
            <a:srgbClr val="C00000"/>
          </a:solidFill>
        </p:grpSpPr>
        <p:sp>
          <p:nvSpPr>
            <p:cNvPr id="88" name="Down Arrow 87"/>
            <p:cNvSpPr/>
            <p:nvPr/>
          </p:nvSpPr>
          <p:spPr>
            <a:xfrm>
              <a:off x="1130968" y="3254542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Down Arrow 88"/>
            <p:cNvSpPr/>
            <p:nvPr/>
          </p:nvSpPr>
          <p:spPr>
            <a:xfrm flipV="1">
              <a:off x="1130967" y="3129984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280616" y="2902227"/>
            <a:ext cx="198522" cy="810802"/>
            <a:chOff x="1130967" y="3129984"/>
            <a:chExt cx="264696" cy="1081069"/>
          </a:xfrm>
          <a:solidFill>
            <a:srgbClr val="C00000"/>
          </a:solidFill>
        </p:grpSpPr>
        <p:sp>
          <p:nvSpPr>
            <p:cNvPr id="91" name="Down Arrow 90"/>
            <p:cNvSpPr/>
            <p:nvPr/>
          </p:nvSpPr>
          <p:spPr>
            <a:xfrm>
              <a:off x="1130968" y="3254542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Down Arrow 91"/>
            <p:cNvSpPr/>
            <p:nvPr/>
          </p:nvSpPr>
          <p:spPr>
            <a:xfrm flipV="1">
              <a:off x="1130967" y="3129984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897908" y="2902227"/>
            <a:ext cx="198522" cy="810802"/>
            <a:chOff x="1130967" y="3129984"/>
            <a:chExt cx="264696" cy="1081069"/>
          </a:xfrm>
          <a:solidFill>
            <a:srgbClr val="C00000"/>
          </a:solidFill>
        </p:grpSpPr>
        <p:sp>
          <p:nvSpPr>
            <p:cNvPr id="113" name="Down Arrow 112"/>
            <p:cNvSpPr/>
            <p:nvPr/>
          </p:nvSpPr>
          <p:spPr>
            <a:xfrm>
              <a:off x="1130968" y="3254542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Down Arrow 113"/>
            <p:cNvSpPr/>
            <p:nvPr/>
          </p:nvSpPr>
          <p:spPr>
            <a:xfrm flipV="1">
              <a:off x="1130967" y="3129984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040565" y="2902227"/>
            <a:ext cx="198522" cy="810802"/>
            <a:chOff x="1130967" y="3129984"/>
            <a:chExt cx="264696" cy="1081069"/>
          </a:xfrm>
          <a:solidFill>
            <a:srgbClr val="C00000"/>
          </a:solidFill>
        </p:grpSpPr>
        <p:sp>
          <p:nvSpPr>
            <p:cNvPr id="116" name="Down Arrow 115"/>
            <p:cNvSpPr/>
            <p:nvPr/>
          </p:nvSpPr>
          <p:spPr>
            <a:xfrm>
              <a:off x="1130968" y="3254542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Down Arrow 116"/>
            <p:cNvSpPr/>
            <p:nvPr/>
          </p:nvSpPr>
          <p:spPr>
            <a:xfrm flipV="1">
              <a:off x="1130967" y="3129984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231348" y="2902227"/>
            <a:ext cx="198522" cy="810802"/>
            <a:chOff x="1130967" y="3129984"/>
            <a:chExt cx="264696" cy="1081069"/>
          </a:xfrm>
          <a:solidFill>
            <a:srgbClr val="C00000"/>
          </a:solidFill>
        </p:grpSpPr>
        <p:sp>
          <p:nvSpPr>
            <p:cNvPr id="119" name="Down Arrow 118"/>
            <p:cNvSpPr/>
            <p:nvPr/>
          </p:nvSpPr>
          <p:spPr>
            <a:xfrm>
              <a:off x="1130968" y="3254542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Down Arrow 119"/>
            <p:cNvSpPr/>
            <p:nvPr/>
          </p:nvSpPr>
          <p:spPr>
            <a:xfrm flipV="1">
              <a:off x="1130967" y="3129984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Rounded Rectangle 120"/>
          <p:cNvSpPr/>
          <p:nvPr/>
        </p:nvSpPr>
        <p:spPr>
          <a:xfrm>
            <a:off x="5531777" y="3807698"/>
            <a:ext cx="1125493" cy="6722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6711090" y="3807698"/>
            <a:ext cx="1053473" cy="6722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7805297" y="3807698"/>
            <a:ext cx="1248475" cy="6722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532845" y="2902227"/>
            <a:ext cx="198522" cy="810802"/>
            <a:chOff x="1130967" y="3129984"/>
            <a:chExt cx="264696" cy="1081069"/>
          </a:xfrm>
          <a:solidFill>
            <a:srgbClr val="C00000"/>
          </a:solidFill>
        </p:grpSpPr>
        <p:sp>
          <p:nvSpPr>
            <p:cNvPr id="105" name="Down Arrow 104"/>
            <p:cNvSpPr/>
            <p:nvPr/>
          </p:nvSpPr>
          <p:spPr>
            <a:xfrm>
              <a:off x="1130968" y="3254542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Down Arrow 110"/>
            <p:cNvSpPr/>
            <p:nvPr/>
          </p:nvSpPr>
          <p:spPr>
            <a:xfrm flipV="1">
              <a:off x="1130967" y="3129984"/>
              <a:ext cx="264695" cy="956511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403443" y="3897323"/>
            <a:ext cx="307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All Customer Accounts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96004" y="3769788"/>
            <a:ext cx="120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System Partners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928572" y="396932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OEM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800313" y="3769788"/>
            <a:ext cx="1247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Corporate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Accounts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531776" y="961566"/>
            <a:ext cx="3453831" cy="1119301"/>
            <a:chOff x="5531776" y="483608"/>
            <a:chExt cx="3453831" cy="1119301"/>
          </a:xfrm>
        </p:grpSpPr>
        <p:sp>
          <p:nvSpPr>
            <p:cNvPr id="29" name="TextBox 28"/>
            <p:cNvSpPr txBox="1"/>
            <p:nvPr/>
          </p:nvSpPr>
          <p:spPr>
            <a:xfrm>
              <a:off x="5766912" y="1383618"/>
              <a:ext cx="2745826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TECHNICAL SALES SUPPORT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5531776" y="551550"/>
              <a:ext cx="3453831" cy="72679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8280515" y="1055466"/>
              <a:ext cx="198522" cy="382538"/>
              <a:chOff x="1130967" y="3129984"/>
              <a:chExt cx="264696" cy="1081069"/>
            </a:xfrm>
            <a:solidFill>
              <a:srgbClr val="C00000"/>
            </a:solidFill>
          </p:grpSpPr>
          <p:sp>
            <p:nvSpPr>
              <p:cNvPr id="132" name="Down Arrow 131"/>
              <p:cNvSpPr/>
              <p:nvPr/>
            </p:nvSpPr>
            <p:spPr>
              <a:xfrm>
                <a:off x="1130968" y="3254542"/>
                <a:ext cx="264695" cy="956511"/>
              </a:xfrm>
              <a:prstGeom prst="downArrow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Down Arrow 132"/>
              <p:cNvSpPr/>
              <p:nvPr/>
            </p:nvSpPr>
            <p:spPr>
              <a:xfrm flipV="1">
                <a:off x="1130967" y="3129984"/>
                <a:ext cx="264695" cy="956511"/>
              </a:xfrm>
              <a:prstGeom prst="downArrow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5552942" y="627639"/>
              <a:ext cx="1158288" cy="4732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eWEB SaaS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Integration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 HVAC Partners</a:t>
              </a:r>
              <a:endPara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604167" y="878620"/>
              <a:ext cx="1065618" cy="2192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OEM /OBM /ODM</a:t>
              </a:r>
              <a:endPara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7039853" y="1055466"/>
              <a:ext cx="198522" cy="372644"/>
              <a:chOff x="1130967" y="3129984"/>
              <a:chExt cx="264696" cy="1081069"/>
            </a:xfrm>
            <a:solidFill>
              <a:srgbClr val="C00000"/>
            </a:solidFill>
          </p:grpSpPr>
          <p:sp>
            <p:nvSpPr>
              <p:cNvPr id="127" name="Down Arrow 126"/>
              <p:cNvSpPr/>
              <p:nvPr/>
            </p:nvSpPr>
            <p:spPr>
              <a:xfrm>
                <a:off x="1130968" y="3254542"/>
                <a:ext cx="264695" cy="956511"/>
              </a:xfrm>
              <a:prstGeom prst="downArrow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Down Arrow 127"/>
              <p:cNvSpPr/>
              <p:nvPr/>
            </p:nvSpPr>
            <p:spPr>
              <a:xfrm flipV="1">
                <a:off x="1130967" y="3129984"/>
                <a:ext cx="264695" cy="956511"/>
              </a:xfrm>
              <a:prstGeom prst="downArrow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7835582" y="714440"/>
              <a:ext cx="1065618" cy="34624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Corporate Account Contracting</a:t>
              </a:r>
              <a:endPara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546714" y="483608"/>
              <a:ext cx="1350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PAS</a:t>
              </a: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CA" sz="2400" b="1" i="0" u="none" strike="noStrike" kern="1200" cap="small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eam</a:t>
              </a:r>
              <a:endParaRPr kumimoji="0" lang="en-CA" sz="2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5921650" y="1055466"/>
              <a:ext cx="198522" cy="396803"/>
              <a:chOff x="1130967" y="3129984"/>
              <a:chExt cx="264696" cy="1081069"/>
            </a:xfrm>
            <a:solidFill>
              <a:srgbClr val="C00000"/>
            </a:solidFill>
          </p:grpSpPr>
          <p:sp>
            <p:nvSpPr>
              <p:cNvPr id="107" name="Down Arrow 106"/>
              <p:cNvSpPr/>
              <p:nvPr/>
            </p:nvSpPr>
            <p:spPr>
              <a:xfrm>
                <a:off x="1130968" y="3254542"/>
                <a:ext cx="264695" cy="956511"/>
              </a:xfrm>
              <a:prstGeom prst="downArrow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Down Arrow 107"/>
              <p:cNvSpPr/>
              <p:nvPr/>
            </p:nvSpPr>
            <p:spPr>
              <a:xfrm flipV="1">
                <a:off x="1130967" y="3129984"/>
                <a:ext cx="264695" cy="956511"/>
              </a:xfrm>
              <a:prstGeom prst="downArrow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4" name="Picture 1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03" y="-63703"/>
            <a:ext cx="7678379" cy="857250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SLA for Non-DCI Products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81467" y="2679762"/>
          <a:ext cx="5982513" cy="2265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171">
                  <a:extLst>
                    <a:ext uri="{9D8B030D-6E8A-4147-A177-3AD203B41FA5}">
                      <a16:colId xmlns:a16="http://schemas.microsoft.com/office/drawing/2014/main" val="222533976"/>
                    </a:ext>
                  </a:extLst>
                </a:gridCol>
                <a:gridCol w="1994171">
                  <a:extLst>
                    <a:ext uri="{9D8B030D-6E8A-4147-A177-3AD203B41FA5}">
                      <a16:colId xmlns:a16="http://schemas.microsoft.com/office/drawing/2014/main" val="3421774845"/>
                    </a:ext>
                  </a:extLst>
                </a:gridCol>
                <a:gridCol w="1994171">
                  <a:extLst>
                    <a:ext uri="{9D8B030D-6E8A-4147-A177-3AD203B41FA5}">
                      <a16:colId xmlns:a16="http://schemas.microsoft.com/office/drawing/2014/main" val="193683420"/>
                    </a:ext>
                  </a:extLst>
                </a:gridCol>
              </a:tblGrid>
              <a:tr h="240601"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Web</a:t>
                      </a:r>
                      <a:r>
                        <a:rPr lang="en-CA" sz="140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Order</a:t>
                      </a:r>
                      <a:endParaRPr lang="en-CA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Non-Web</a:t>
                      </a:r>
                      <a:r>
                        <a:rPr lang="en-CA" sz="1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Order</a:t>
                      </a:r>
                      <a:endParaRPr lang="en-CA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7373412"/>
                  </a:ext>
                </a:extLst>
              </a:tr>
              <a:tr h="402393">
                <a:tc>
                  <a:txBody>
                    <a:bodyPr/>
                    <a:lstStyle/>
                    <a:p>
                      <a:r>
                        <a:rPr lang="en-CA" sz="1400" b="1" dirty="0"/>
                        <a:t>Order Confirmation</a:t>
                      </a:r>
                      <a:r>
                        <a:rPr lang="en-CA" sz="1400" b="1" baseline="0" dirty="0"/>
                        <a:t> </a:t>
                      </a:r>
                      <a:endParaRPr lang="en-CA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Immediate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8 hours </a:t>
                      </a:r>
                      <a:r>
                        <a:rPr lang="en-CA" sz="1100" dirty="0"/>
                        <a:t>(</a:t>
                      </a:r>
                      <a:r>
                        <a:rPr lang="en-CA" sz="1100" u="none" dirty="0">
                          <a:solidFill>
                            <a:srgbClr val="C00000"/>
                          </a:solidFill>
                        </a:rPr>
                        <a:t>with</a:t>
                      </a:r>
                      <a:r>
                        <a:rPr lang="en-CA" sz="1100" dirty="0">
                          <a:solidFill>
                            <a:srgbClr val="C00000"/>
                          </a:solidFill>
                        </a:rPr>
                        <a:t> est. ship date</a:t>
                      </a:r>
                      <a:r>
                        <a:rPr lang="en-CA" sz="1100" dirty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050422"/>
                  </a:ext>
                </a:extLst>
              </a:tr>
              <a:tr h="422678">
                <a:tc>
                  <a:txBody>
                    <a:bodyPr/>
                    <a:lstStyle/>
                    <a:p>
                      <a:r>
                        <a:rPr lang="en-CA" sz="1400" b="1" dirty="0"/>
                        <a:t>Confirmation Update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+ </a:t>
                      </a:r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4 hours </a:t>
                      </a:r>
                      <a:r>
                        <a:rPr lang="en-CA" sz="1100" dirty="0"/>
                        <a:t>(</a:t>
                      </a:r>
                      <a:r>
                        <a:rPr lang="en-CA" sz="1100" u="none" dirty="0">
                          <a:solidFill>
                            <a:srgbClr val="C00000"/>
                          </a:solidFill>
                        </a:rPr>
                        <a:t>with est. </a:t>
                      </a:r>
                      <a:r>
                        <a:rPr lang="en-CA" sz="1100" dirty="0">
                          <a:solidFill>
                            <a:srgbClr val="C00000"/>
                          </a:solidFill>
                        </a:rPr>
                        <a:t>ship date</a:t>
                      </a:r>
                      <a:r>
                        <a:rPr lang="en-CA" sz="110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+ Vendor OC LT (</a:t>
                      </a:r>
                      <a:r>
                        <a:rPr lang="en-CA" sz="1100" dirty="0">
                          <a:solidFill>
                            <a:srgbClr val="00B050"/>
                          </a:solidFill>
                        </a:rPr>
                        <a:t>if required</a:t>
                      </a:r>
                      <a:r>
                        <a:rPr lang="en-CA" sz="1100" dirty="0"/>
                        <a:t>)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4682773"/>
                  </a:ext>
                </a:extLst>
              </a:tr>
              <a:tr h="450068">
                <a:tc>
                  <a:txBody>
                    <a:bodyPr/>
                    <a:lstStyle/>
                    <a:p>
                      <a:r>
                        <a:rPr lang="en-CA" sz="1400" b="1" dirty="0"/>
                        <a:t>Confirmation Update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+ Vendor OC LT (</a:t>
                      </a:r>
                      <a:r>
                        <a:rPr lang="en-CA" sz="1100" dirty="0">
                          <a:solidFill>
                            <a:srgbClr val="00B050"/>
                          </a:solidFill>
                        </a:rPr>
                        <a:t>if required</a:t>
                      </a:r>
                      <a:r>
                        <a:rPr lang="en-CA" sz="1100" dirty="0"/>
                        <a:t>)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3243629"/>
                  </a:ext>
                </a:extLst>
              </a:tr>
              <a:tr h="604754">
                <a:tc>
                  <a:txBody>
                    <a:bodyPr/>
                    <a:lstStyle/>
                    <a:p>
                      <a:r>
                        <a:rPr lang="en-CA" sz="1400" b="1" dirty="0"/>
                        <a:t>Order Turnaround</a:t>
                      </a:r>
                      <a:r>
                        <a:rPr lang="en-CA" sz="1400" b="1" baseline="0" dirty="0"/>
                        <a:t> Time</a:t>
                      </a:r>
                    </a:p>
                    <a:p>
                      <a:r>
                        <a:rPr lang="en-CA" sz="1100" b="0" baseline="0" dirty="0"/>
                        <a:t>(Order Receipt to Ship date)</a:t>
                      </a:r>
                      <a:endParaRPr lang="en-CA" sz="1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DCI Process</a:t>
                      </a:r>
                      <a:r>
                        <a:rPr lang="en-CA" sz="1400" baseline="0" dirty="0"/>
                        <a:t> </a:t>
                      </a:r>
                      <a:r>
                        <a:rPr lang="en-CA" sz="1400" dirty="0"/>
                        <a:t>LT  </a:t>
                      </a:r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4 hours </a:t>
                      </a:r>
                      <a:r>
                        <a:rPr lang="en-CA" sz="1400" dirty="0"/>
                        <a:t>+</a:t>
                      </a:r>
                    </a:p>
                    <a:p>
                      <a:r>
                        <a:rPr lang="en-CA" sz="1400" dirty="0"/>
                        <a:t>Vendor</a:t>
                      </a:r>
                      <a:r>
                        <a:rPr lang="en-CA" sz="1400" baseline="0" dirty="0"/>
                        <a:t> LT</a:t>
                      </a:r>
                      <a:endParaRPr lang="en-CA" sz="1400" dirty="0"/>
                    </a:p>
                    <a:p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DCI Process LT  </a:t>
                      </a:r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8 hours </a:t>
                      </a:r>
                      <a:r>
                        <a:rPr lang="en-CA" sz="1400" dirty="0"/>
                        <a:t>+</a:t>
                      </a:r>
                    </a:p>
                    <a:p>
                      <a:r>
                        <a:rPr lang="en-CA" sz="1400" dirty="0"/>
                        <a:t>Vendor</a:t>
                      </a:r>
                      <a:r>
                        <a:rPr lang="en-CA" sz="1400" baseline="0" dirty="0"/>
                        <a:t> LT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442801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63289" y="1322677"/>
            <a:ext cx="1141162" cy="62356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4520192" y="2051890"/>
            <a:ext cx="465255" cy="646473"/>
          </a:xfrm>
          <a:prstGeom prst="rightArrow">
            <a:avLst>
              <a:gd name="adj1" fmla="val 50000"/>
              <a:gd name="adj2" fmla="val 5350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884" y="1208870"/>
            <a:ext cx="661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858" y="1324164"/>
            <a:ext cx="1203879" cy="699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157" y="1353331"/>
            <a:ext cx="1410407" cy="6677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9018" y="1208216"/>
            <a:ext cx="661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31540" y="1337439"/>
            <a:ext cx="1358700" cy="678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891" y="1322676"/>
            <a:ext cx="1314288" cy="7090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26196" y="1233925"/>
            <a:ext cx="661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54195" y="1254036"/>
            <a:ext cx="661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9376" y="1036558"/>
            <a:ext cx="167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FF0000"/>
                </a:solidFill>
              </a:rPr>
              <a:t>IS/CS Office Integration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6428" y="1042672"/>
            <a:ext cx="1441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FF0000"/>
                </a:solidFill>
              </a:rPr>
              <a:t>Process Restructure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6010" y="1041084"/>
            <a:ext cx="1539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FF0000"/>
                </a:solidFill>
              </a:rPr>
              <a:t>New Online Ordering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7921" y="1045846"/>
            <a:ext cx="1481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FF0000"/>
                </a:solidFill>
              </a:rPr>
              <a:t>New Team Structure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6950" y="1045677"/>
            <a:ext cx="1625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FF0000"/>
                </a:solidFill>
              </a:rPr>
              <a:t>Streamlined Workflow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63375" y="644885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Phase 1 – Q4.2019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1467" y="3363837"/>
            <a:ext cx="5982513" cy="165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854" y="3363838"/>
            <a:ext cx="5982514" cy="7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2922" y="2270054"/>
            <a:ext cx="5957570" cy="2042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WOW! 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SLA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596749" y="2924517"/>
            <a:ext cx="357243" cy="4304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8015" y="1347614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Phase 2 – Q1.2020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5370" y="2270054"/>
            <a:ext cx="57726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Dashboards &amp; Reports </a:t>
            </a:r>
            <a:r>
              <a:rPr lang="en-CA" sz="1350" dirty="0">
                <a:solidFill>
                  <a:schemeClr val="bg1"/>
                </a:solidFill>
              </a:rPr>
              <a:t>for various Groups (Management, Buyers, Engineers, Sales, Accounting)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CA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 suggestions </a:t>
            </a:r>
            <a:r>
              <a:rPr lang="en-CA" sz="1350" dirty="0">
                <a:solidFill>
                  <a:schemeClr val="bg1"/>
                </a:solidFill>
              </a:rPr>
              <a:t>to optimize costs based on buying patterns/history (e.g. bulk, bundles,...)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CA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other partners buy? </a:t>
            </a:r>
            <a:r>
              <a:rPr lang="en-CA" sz="1350" dirty="0">
                <a:solidFill>
                  <a:schemeClr val="bg1"/>
                </a:solidFill>
              </a:rPr>
              <a:t>E.g. Ranking of products per DCI and FD product category in North America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 SLA turnaround</a:t>
            </a:r>
            <a:r>
              <a:rPr lang="en-CA" sz="1350" dirty="0">
                <a:solidFill>
                  <a:schemeClr val="bg1"/>
                </a:solidFill>
              </a:rPr>
              <a:t> times (e.g. automated buying)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FIELD DEVICE search</a:t>
            </a:r>
            <a:r>
              <a:rPr lang="en-CA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350" dirty="0">
                <a:solidFill>
                  <a:schemeClr val="bg1"/>
                </a:solidFill>
              </a:rPr>
              <a:t>possibilities across multiple vendors, more selection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CA" sz="135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9" y="2499742"/>
            <a:ext cx="1978591" cy="136815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2031690"/>
            <a:ext cx="2323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Dashboards &amp; Reports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709" y="3903898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Data Analytics</a:t>
            </a:r>
          </a:p>
        </p:txBody>
      </p:sp>
    </p:spTree>
    <p:extLst>
      <p:ext uri="{BB962C8B-B14F-4D97-AF65-F5344CB8AC3E}">
        <p14:creationId xmlns:p14="http://schemas.microsoft.com/office/powerpoint/2010/main" val="156195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812" y="51470"/>
            <a:ext cx="3874935" cy="4982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275" y="15466"/>
            <a:ext cx="3788559" cy="4757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6502" y="1671649"/>
            <a:ext cx="27988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Page 2 --- </a:t>
            </a:r>
          </a:p>
          <a:p>
            <a:pPr algn="ctr"/>
            <a:r>
              <a:rPr lang="en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GRMP Status YTD for 2020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65354" y="1667180"/>
            <a:ext cx="277713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--- Page 1 ---</a:t>
            </a:r>
          </a:p>
          <a:p>
            <a:pPr algn="ctr"/>
            <a:r>
              <a:rPr lang="en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 Summary YTD</a:t>
            </a:r>
          </a:p>
        </p:txBody>
      </p:sp>
    </p:spTree>
    <p:extLst>
      <p:ext uri="{BB962C8B-B14F-4D97-AF65-F5344CB8AC3E}">
        <p14:creationId xmlns:p14="http://schemas.microsoft.com/office/powerpoint/2010/main" val="97355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07554"/>
            <a:ext cx="1436222" cy="86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20000" contrast="-20000"/>
          </a:blip>
          <a:stretch>
            <a:fillRect/>
          </a:stretch>
        </p:blipFill>
        <p:spPr>
          <a:xfrm>
            <a:off x="3203848" y="1095586"/>
            <a:ext cx="6444715" cy="327636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/>
        </p:nvSpPr>
        <p:spPr>
          <a:xfrm>
            <a:off x="431540" y="3003798"/>
            <a:ext cx="5760640" cy="1108075"/>
          </a:xfrm>
          <a:prstGeom prst="rect">
            <a:avLst/>
          </a:prstGeom>
        </p:spPr>
        <p:txBody>
          <a:bodyPr vert="horz" lIns="18000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ts val="1400"/>
              </a:spcBef>
              <a:spcAft>
                <a:spcPts val="600"/>
              </a:spcAft>
              <a:buSzPct val="90000"/>
              <a:tabLst>
                <a:tab pos="261938" algn="l"/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</a:tabLst>
            </a:pPr>
            <a:r>
              <a:rPr lang="it-IT" sz="8000" dirty="0">
                <a:solidFill>
                  <a:srgbClr val="5F5F5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9076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3" y="1411825"/>
            <a:ext cx="3536189" cy="3536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00" y="1411825"/>
            <a:ext cx="4258463" cy="3536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6768" y="482460"/>
            <a:ext cx="48957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300" b="1" dirty="0">
                <a:solidFill>
                  <a:schemeClr val="accent1">
                    <a:lumMod val="50000"/>
                  </a:schemeClr>
                </a:solidFill>
              </a:rPr>
              <a:t>Customer Service Initiative</a:t>
            </a:r>
          </a:p>
        </p:txBody>
      </p:sp>
    </p:spTree>
    <p:extLst>
      <p:ext uri="{BB962C8B-B14F-4D97-AF65-F5344CB8AC3E}">
        <p14:creationId xmlns:p14="http://schemas.microsoft.com/office/powerpoint/2010/main" val="53760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6768" y="482460"/>
            <a:ext cx="48957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300" b="1" dirty="0">
                <a:solidFill>
                  <a:schemeClr val="accent1">
                    <a:lumMod val="50000"/>
                  </a:schemeClr>
                </a:solidFill>
              </a:rPr>
              <a:t>Customer Service Initiative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3" y="1411825"/>
            <a:ext cx="3536189" cy="3536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1569" y="1679508"/>
            <a:ext cx="4485465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CA" sz="1500" dirty="0">
                <a:solidFill>
                  <a:schemeClr val="accent1">
                    <a:lumMod val="50000"/>
                  </a:schemeClr>
                </a:solidFill>
              </a:rPr>
              <a:t>Selling DE and other non-DCI products is strategically important to revenue growth:  a.k.a. Increasing DCI’s Share of the Partner “Wallet” initiative</a:t>
            </a: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CA" sz="1500" dirty="0">
                <a:solidFill>
                  <a:schemeClr val="accent1">
                    <a:lumMod val="50000"/>
                  </a:schemeClr>
                </a:solidFill>
              </a:rPr>
              <a:t>Key to the </a:t>
            </a:r>
            <a:r>
              <a:rPr lang="en-CA" sz="1500" u="sng" dirty="0">
                <a:solidFill>
                  <a:schemeClr val="accent1">
                    <a:lumMod val="50000"/>
                  </a:schemeClr>
                </a:solidFill>
              </a:rPr>
              <a:t>success</a:t>
            </a:r>
            <a:r>
              <a:rPr lang="en-CA" sz="1500" dirty="0">
                <a:solidFill>
                  <a:schemeClr val="accent1">
                    <a:lumMod val="50000"/>
                  </a:schemeClr>
                </a:solidFill>
              </a:rPr>
              <a:t> of selling </a:t>
            </a:r>
            <a:r>
              <a:rPr lang="en-CA" sz="1500" b="1" dirty="0">
                <a:solidFill>
                  <a:schemeClr val="accent1">
                    <a:lumMod val="50000"/>
                  </a:schemeClr>
                </a:solidFill>
              </a:rPr>
              <a:t>non-DCI</a:t>
            </a:r>
            <a:r>
              <a:rPr lang="en-CA" sz="1500" dirty="0">
                <a:solidFill>
                  <a:schemeClr val="accent1">
                    <a:lumMod val="50000"/>
                  </a:schemeClr>
                </a:solidFill>
              </a:rPr>
              <a:t> products where partner have a choice of where to buy same or equivalent: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DE products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Field devices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Tridium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CA" sz="1500" dirty="0">
                <a:solidFill>
                  <a:schemeClr val="accent1">
                    <a:lumMod val="50000"/>
                  </a:schemeClr>
                </a:solidFill>
              </a:rPr>
              <a:t>Also applies to DCI product sales since commoditized BMS products are becoming increasingly accessible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2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553" y="675442"/>
            <a:ext cx="61725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300" b="1" dirty="0">
                <a:solidFill>
                  <a:srgbClr val="C00000"/>
                </a:solidFill>
              </a:rPr>
              <a:t>WOW!</a:t>
            </a:r>
            <a:r>
              <a:rPr lang="en-CA" sz="3300" b="1" dirty="0">
                <a:solidFill>
                  <a:schemeClr val="accent1">
                    <a:lumMod val="50000"/>
                  </a:schemeClr>
                </a:solidFill>
              </a:rPr>
              <a:t> Customer Service Initiative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097" y="1383618"/>
            <a:ext cx="3528365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Initiative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Integrating Customer Service and Inside Sales Operations into the same workspace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3153" y="1377035"/>
            <a:ext cx="4573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Outcome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1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40" y="282233"/>
            <a:ext cx="9034564" cy="994172"/>
          </a:xfrm>
        </p:spPr>
        <p:txBody>
          <a:bodyPr>
            <a:noAutofit/>
          </a:bodyPr>
          <a:lstStyle/>
          <a:p>
            <a:r>
              <a:rPr lang="en-CA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Integrated Workspace  </a:t>
            </a:r>
            <a:br>
              <a:rPr lang="en-CA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Sales Operations &amp; Production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8881" y="1536219"/>
            <a:ext cx="5655595" cy="2673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36" y="1651873"/>
            <a:ext cx="3016852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100" b="1" dirty="0">
                <a:solidFill>
                  <a:srgbClr val="C00000"/>
                </a:solidFill>
              </a:rPr>
              <a:t>Inside Sales 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100" b="1" dirty="0">
                <a:solidFill>
                  <a:srgbClr val="C00000"/>
                </a:solidFill>
              </a:rPr>
              <a:t>Orders Administration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100" b="1" dirty="0">
                <a:solidFill>
                  <a:srgbClr val="C00000"/>
                </a:solidFill>
              </a:rPr>
              <a:t>Production scheduling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100" b="1" dirty="0">
                <a:solidFill>
                  <a:srgbClr val="C00000"/>
                </a:solidFill>
              </a:rPr>
              <a:t>Supply Chain 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CA" sz="1500" b="1" dirty="0">
                <a:solidFill>
                  <a:srgbClr val="C00000"/>
                </a:solidFill>
              </a:rPr>
              <a:t>Purchasing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CA" sz="1500" b="1" dirty="0">
                <a:solidFill>
                  <a:srgbClr val="C00000"/>
                </a:solidFill>
              </a:rPr>
              <a:t>Material Handling 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CA" sz="1500" b="1" dirty="0">
                <a:solidFill>
                  <a:srgbClr val="C00000"/>
                </a:solidFill>
              </a:rPr>
              <a:t>Logistics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4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94179" y="2524041"/>
            <a:ext cx="2386253" cy="1271845"/>
            <a:chOff x="894179" y="2524041"/>
            <a:chExt cx="2386253" cy="1271845"/>
          </a:xfrm>
        </p:grpSpPr>
        <p:grpSp>
          <p:nvGrpSpPr>
            <p:cNvPr id="13" name="Group 12"/>
            <p:cNvGrpSpPr/>
            <p:nvPr/>
          </p:nvGrpSpPr>
          <p:grpSpPr>
            <a:xfrm>
              <a:off x="894179" y="2524041"/>
              <a:ext cx="2386253" cy="1271845"/>
              <a:chOff x="894179" y="2524041"/>
              <a:chExt cx="2386253" cy="1271845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94179" y="2524041"/>
                <a:ext cx="2386253" cy="1271845"/>
                <a:chOff x="1201991" y="3224230"/>
                <a:chExt cx="3181671" cy="1695793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1201991" y="3224230"/>
                  <a:ext cx="3181671" cy="1695793"/>
                  <a:chOff x="866565" y="1685372"/>
                  <a:chExt cx="3181671" cy="1852249"/>
                </a:xfrm>
                <a:solidFill>
                  <a:schemeClr val="accent3">
                    <a:lumMod val="40000"/>
                    <a:lumOff val="60000"/>
                  </a:schemeClr>
                </a:solidFill>
              </p:grpSpPr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866565" y="1685372"/>
                    <a:ext cx="3181671" cy="1852249"/>
                  </a:xfrm>
                  <a:prstGeom prst="roundRect">
                    <a:avLst/>
                  </a:prstGeom>
                  <a:grpFill/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188994" y="1731122"/>
                    <a:ext cx="2618582" cy="437024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13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FIELD DEVICES (Non-DCI)</a:t>
                    </a:r>
                  </a:p>
                </p:txBody>
              </p:sp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1322587" y="3609665"/>
                  <a:ext cx="2942927" cy="636623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353224" y="3862025"/>
                  <a:ext cx="1199473" cy="3077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6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Elise </a:t>
                  </a:r>
                  <a:r>
                    <a:rPr kumimoji="0" lang="en-CA" sz="9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>
                          <a:lumMod val="6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Kosturas</a:t>
                  </a:r>
                  <a:r>
                    <a:rPr kumimoji="0" lang="en-CA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6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355992" y="3635486"/>
                  <a:ext cx="2154864" cy="3385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Field Devices Coordinator</a:t>
                  </a:r>
                </a:p>
              </p:txBody>
            </p:sp>
          </p:grpSp>
          <p:pic>
            <p:nvPicPr>
              <p:cNvPr id="2" name="Picture 2" descr="https://mydelta.deltacontrols.com/company/HR/Employee%20Images/ekosturo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042" y="2858178"/>
                <a:ext cx="308992" cy="391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7" name="TextBox 66"/>
            <p:cNvSpPr txBox="1"/>
            <p:nvPr/>
          </p:nvSpPr>
          <p:spPr>
            <a:xfrm>
              <a:off x="1022165" y="3319619"/>
              <a:ext cx="2108093" cy="4154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Vendor Coordination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Owns</a:t>
              </a:r>
              <a:r>
                <a:rPr kumimoji="0" lang="en-C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Service Level Agreement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34254" y="2204815"/>
            <a:ext cx="2397393" cy="1826322"/>
            <a:chOff x="3434254" y="2204815"/>
            <a:chExt cx="2397393" cy="1826322"/>
          </a:xfrm>
        </p:grpSpPr>
        <p:grpSp>
          <p:nvGrpSpPr>
            <p:cNvPr id="33" name="Group 32"/>
            <p:cNvGrpSpPr/>
            <p:nvPr/>
          </p:nvGrpSpPr>
          <p:grpSpPr>
            <a:xfrm>
              <a:off x="3434254" y="2204815"/>
              <a:ext cx="2397393" cy="1826322"/>
              <a:chOff x="3434254" y="2204815"/>
              <a:chExt cx="2397393" cy="1826322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3434254" y="2204815"/>
                <a:ext cx="2397393" cy="1826322"/>
                <a:chOff x="4579005" y="2939753"/>
                <a:chExt cx="3196524" cy="2435096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4579005" y="2939753"/>
                  <a:ext cx="3196524" cy="2435096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  <a:alpha val="50196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4703537" y="3671954"/>
                  <a:ext cx="2970654" cy="646832"/>
                  <a:chOff x="2313196" y="2525497"/>
                  <a:chExt cx="2847760" cy="646832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2313196" y="2525497"/>
                    <a:ext cx="2847760" cy="646832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362048" y="2810601"/>
                    <a:ext cx="2750056" cy="30777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Deborah Kucey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320762" y="2537280"/>
                    <a:ext cx="2817074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Commercial</a:t>
                    </a:r>
                    <a:r>
                      <a:rPr kumimoji="0" lang="en-C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</a:t>
                    </a:r>
                    <a:r>
                      <a:rPr kumimoji="0" lang="en-C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Lead</a:t>
                    </a:r>
                    <a:endParaRPr kumimoji="0" lang="en-CA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5044858" y="2994846"/>
                  <a:ext cx="2386552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COMMERCIAL +</a:t>
                  </a:r>
                </a:p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SALES COORDINATION</a:t>
                  </a:r>
                </a:p>
              </p:txBody>
            </p:sp>
          </p:grpSp>
          <p:pic>
            <p:nvPicPr>
              <p:cNvPr id="1029" name="Picture 9" descr="image02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9345" y="2835802"/>
                <a:ext cx="303644" cy="303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3565873" y="3257803"/>
              <a:ext cx="215155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Contracts / CRM / Reports / Pricing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Commercial Queries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Commercial Onboarding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Sales Team ”Quarterback”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19245" y="3820185"/>
            <a:ext cx="2386253" cy="1323315"/>
            <a:chOff x="919245" y="3820185"/>
            <a:chExt cx="2386253" cy="1323315"/>
          </a:xfrm>
        </p:grpSpPr>
        <p:grpSp>
          <p:nvGrpSpPr>
            <p:cNvPr id="32" name="Group 31"/>
            <p:cNvGrpSpPr/>
            <p:nvPr/>
          </p:nvGrpSpPr>
          <p:grpSpPr>
            <a:xfrm>
              <a:off x="919245" y="3820185"/>
              <a:ext cx="2386253" cy="1323315"/>
              <a:chOff x="919245" y="3820185"/>
              <a:chExt cx="2386253" cy="1323315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919245" y="3820185"/>
                <a:ext cx="2386253" cy="1323315"/>
                <a:chOff x="1225659" y="4961032"/>
                <a:chExt cx="3181671" cy="1695793"/>
              </a:xfrm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1225659" y="4961032"/>
                  <a:ext cx="3181671" cy="1695793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1806590" y="5005693"/>
                  <a:ext cx="1998838" cy="40010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RMA &amp; LICENSING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334387" y="5396703"/>
                  <a:ext cx="2909576" cy="618519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1373354" y="5429431"/>
                  <a:ext cx="1697474" cy="3385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RMA Administrator</a:t>
                  </a: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1391476" y="5650157"/>
                  <a:ext cx="137259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6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Samantha Wright</a:t>
                  </a:r>
                </a:p>
              </p:txBody>
            </p:sp>
          </p:grpSp>
          <p:pic>
            <p:nvPicPr>
              <p:cNvPr id="1030" name="Picture 6" descr="https://mydelta.deltacontrols.com/company/HR/Employee%20Images/swright1_2012%20Delta%20Head%20Shots-57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9379" y="4225858"/>
                <a:ext cx="277143" cy="346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1152798" y="4676532"/>
              <a:ext cx="1883645" cy="4154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RMA Processing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Product Licensing / Renewals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939838" y="31301"/>
            <a:ext cx="5477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Global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Customer Care Team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831646" y="1129628"/>
            <a:ext cx="2745826" cy="3856905"/>
            <a:chOff x="5831646" y="1129628"/>
            <a:chExt cx="2745826" cy="3856905"/>
          </a:xfrm>
        </p:grpSpPr>
        <p:grpSp>
          <p:nvGrpSpPr>
            <p:cNvPr id="36" name="Group 35"/>
            <p:cNvGrpSpPr/>
            <p:nvPr/>
          </p:nvGrpSpPr>
          <p:grpSpPr>
            <a:xfrm>
              <a:off x="5831646" y="1129628"/>
              <a:ext cx="2745826" cy="3856905"/>
              <a:chOff x="5831646" y="1129628"/>
              <a:chExt cx="2745826" cy="3856905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5831646" y="1129628"/>
                <a:ext cx="2745826" cy="3856905"/>
                <a:chOff x="7775528" y="1506171"/>
                <a:chExt cx="3661101" cy="5142540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7951584" y="1506171"/>
                  <a:ext cx="3354583" cy="514254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Rounded Rectangle 4"/>
                <p:cNvSpPr/>
                <p:nvPr/>
              </p:nvSpPr>
              <p:spPr>
                <a:xfrm>
                  <a:off x="8115401" y="3527616"/>
                  <a:ext cx="2928533" cy="851639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Rounded Rectangle 5"/>
                <p:cNvSpPr/>
                <p:nvPr/>
              </p:nvSpPr>
              <p:spPr>
                <a:xfrm>
                  <a:off x="8144142" y="2002431"/>
                  <a:ext cx="2931208" cy="14954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8677942" y="2362948"/>
                  <a:ext cx="1803452" cy="512377"/>
                  <a:chOff x="5802358" y="3859864"/>
                  <a:chExt cx="2761123" cy="703001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" name="Rectangle 9"/>
                  <p:cNvSpPr/>
                  <p:nvPr/>
                </p:nvSpPr>
                <p:spPr>
                  <a:xfrm>
                    <a:off x="5802358" y="3863566"/>
                    <a:ext cx="2761123" cy="6992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861261" y="3859864"/>
                    <a:ext cx="2683949" cy="4645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Lead Sales Engineer </a:t>
                    </a: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224524" y="4096831"/>
                    <a:ext cx="1862599" cy="4222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Joe Williamson</a:t>
                    </a: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8681598" y="2928174"/>
                  <a:ext cx="1799796" cy="495285"/>
                  <a:chOff x="8348435" y="3715171"/>
                  <a:chExt cx="1692898" cy="577590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8348435" y="3715171"/>
                    <a:ext cx="1692898" cy="55103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8575641" y="3740900"/>
                    <a:ext cx="1319836" cy="394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Sales Engineer</a:t>
                    </a: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8567862" y="3933840"/>
                    <a:ext cx="1193325" cy="3589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Shirley Xiang</a:t>
                    </a:r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7775528" y="1569514"/>
                  <a:ext cx="3661101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TECHNICAL SALES SUPPORT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8555845" y="1980628"/>
                  <a:ext cx="2100661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PARTNER CHANNEL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9222047" y="3456511"/>
                  <a:ext cx="716436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OEM</a:t>
                  </a:r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8670131" y="3775756"/>
                  <a:ext cx="1803452" cy="504318"/>
                  <a:chOff x="5802358" y="3859863"/>
                  <a:chExt cx="2761123" cy="703002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5802358" y="3863566"/>
                    <a:ext cx="2761123" cy="6992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5861261" y="3859863"/>
                    <a:ext cx="2683949" cy="4719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Lead Sales Engineer 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6347240" y="4096829"/>
                    <a:ext cx="1617177" cy="4290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Jeff Chretien</a:t>
                    </a:r>
                  </a:p>
                </p:txBody>
              </p:sp>
            </p:grpSp>
            <p:sp>
              <p:nvSpPr>
                <p:cNvPr id="98" name="Rounded Rectangle 97"/>
                <p:cNvSpPr/>
                <p:nvPr/>
              </p:nvSpPr>
              <p:spPr>
                <a:xfrm>
                  <a:off x="8115401" y="4419724"/>
                  <a:ext cx="2928533" cy="851639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8395652" y="4357800"/>
                  <a:ext cx="2518553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CORPORATE ACCOUNTS</a:t>
                  </a:r>
                </a:p>
              </p:txBody>
            </p:sp>
            <p:grpSp>
              <p:nvGrpSpPr>
                <p:cNvPr id="100" name="Group 99"/>
                <p:cNvGrpSpPr/>
                <p:nvPr/>
              </p:nvGrpSpPr>
              <p:grpSpPr>
                <a:xfrm>
                  <a:off x="8670131" y="4666901"/>
                  <a:ext cx="1803452" cy="513473"/>
                  <a:chOff x="5802358" y="3858521"/>
                  <a:chExt cx="2761123" cy="715764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1" name="Rectangle 100"/>
                  <p:cNvSpPr/>
                  <p:nvPr/>
                </p:nvSpPr>
                <p:spPr>
                  <a:xfrm>
                    <a:off x="5802358" y="3863566"/>
                    <a:ext cx="2761123" cy="6992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6125226" y="3858521"/>
                    <a:ext cx="2085116" cy="4719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Sales Engineer </a:t>
                    </a:r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6571859" y="4145256"/>
                    <a:ext cx="1286672" cy="4290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New Hire</a:t>
                    </a:r>
                  </a:p>
                </p:txBody>
              </p:sp>
            </p:grpSp>
          </p:grpSp>
          <p:pic>
            <p:nvPicPr>
              <p:cNvPr id="1031" name="Picture 8" descr="User Photo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7" t="2417" r="18379" b="4201"/>
              <a:stretch/>
            </p:blipFill>
            <p:spPr bwMode="auto">
              <a:xfrm>
                <a:off x="7956376" y="2211710"/>
                <a:ext cx="216024" cy="324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" name="Picture 1" descr="https://mydelta.deltacontrols.com/company/HR/Employee%20Images/jchretien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7624" y="2879338"/>
                <a:ext cx="310791" cy="310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Picture 3" descr="https://mydelta.deltacontrols.com/company/HR/Employee%20Images/Misc/Sales%20Pics%20from%20Graeme/NIX_1979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7624" y="1779662"/>
                <a:ext cx="333235" cy="39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4" name="TextBox 103"/>
            <p:cNvSpPr txBox="1"/>
            <p:nvPr/>
          </p:nvSpPr>
          <p:spPr>
            <a:xfrm>
              <a:off x="6278475" y="4031137"/>
              <a:ext cx="1883645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Proposals &amp; Quotations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Technical Queries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Specification reviews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Technical Onboarding</a:t>
              </a: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449361" y="677632"/>
            <a:ext cx="2386253" cy="783809"/>
            <a:chOff x="3449361" y="677632"/>
            <a:chExt cx="2386253" cy="783809"/>
          </a:xfrm>
        </p:grpSpPr>
        <p:grpSp>
          <p:nvGrpSpPr>
            <p:cNvPr id="107" name="Group 106"/>
            <p:cNvGrpSpPr/>
            <p:nvPr/>
          </p:nvGrpSpPr>
          <p:grpSpPr>
            <a:xfrm>
              <a:off x="3449361" y="677632"/>
              <a:ext cx="2386253" cy="783809"/>
              <a:chOff x="4639451" y="932715"/>
              <a:chExt cx="3181671" cy="889945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4639451" y="932715"/>
                <a:ext cx="3181671" cy="88994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769598" y="1058405"/>
                <a:ext cx="2899228" cy="63652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990603" y="1080083"/>
                <a:ext cx="248401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Director of Global Inside Sales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638132" y="1300880"/>
                <a:ext cx="998565" cy="3077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Kurt Graves</a:t>
                </a: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710" y="988499"/>
              <a:ext cx="347072" cy="347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901495" y="879561"/>
            <a:ext cx="2450672" cy="1622149"/>
            <a:chOff x="901495" y="879561"/>
            <a:chExt cx="2450672" cy="1622149"/>
          </a:xfrm>
        </p:grpSpPr>
        <p:grpSp>
          <p:nvGrpSpPr>
            <p:cNvPr id="3" name="Group 2"/>
            <p:cNvGrpSpPr/>
            <p:nvPr/>
          </p:nvGrpSpPr>
          <p:grpSpPr>
            <a:xfrm>
              <a:off x="901495" y="879561"/>
              <a:ext cx="2450672" cy="1622149"/>
              <a:chOff x="901495" y="879561"/>
              <a:chExt cx="2450672" cy="1622149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901495" y="879561"/>
                <a:ext cx="2450672" cy="1622149"/>
                <a:chOff x="1201992" y="1300699"/>
                <a:chExt cx="3181671" cy="1882522"/>
              </a:xfrm>
            </p:grpSpPr>
            <p:sp>
              <p:nvSpPr>
                <p:cNvPr id="8" name="Rounded Rectangle 7"/>
                <p:cNvSpPr/>
                <p:nvPr/>
              </p:nvSpPr>
              <p:spPr>
                <a:xfrm>
                  <a:off x="1201992" y="1330972"/>
                  <a:ext cx="3181671" cy="1852249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1322587" y="1680499"/>
                  <a:ext cx="2921375" cy="1137580"/>
                  <a:chOff x="496790" y="5475357"/>
                  <a:chExt cx="1692898" cy="541643"/>
                </a:xfr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496790" y="5475357"/>
                    <a:ext cx="1692898" cy="54164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04119" y="5487644"/>
                    <a:ext cx="1571661" cy="44642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Customer Service Representatives</a:t>
                    </a:r>
                  </a:p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6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Nicci Bly Freund</a:t>
                    </a:r>
                  </a:p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Leanne Van Hatten</a:t>
                    </a:r>
                  </a:p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A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Tricia Lawrence</a:t>
                    </a:r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1401796" y="1300699"/>
                  <a:ext cx="2732971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ORDERS ADMINSTRATION</a:t>
                  </a:r>
                </a:p>
              </p:txBody>
            </p:sp>
          </p:grpSp>
          <p:pic>
            <p:nvPicPr>
              <p:cNvPr id="1026" name="Picture 5" descr="https://mydelta.deltacontrols.com/company/HR/Employee%20Images/NicciBlyFreund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124" y="1559060"/>
                <a:ext cx="262617" cy="400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7" descr="https://mydelta.deltacontrols.com/company/HR/Employee%20Images/lvanhatten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0168" y="1629508"/>
                <a:ext cx="278410" cy="322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1193021" y="2231779"/>
              <a:ext cx="195220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All</a:t>
              </a:r>
              <a:r>
                <a:rPr kumimoji="0" lang="en-CA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Customers + Products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38456" y="1631509"/>
              <a:ext cx="291802" cy="318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27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553" y="675442"/>
            <a:ext cx="61725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300" b="1" dirty="0">
                <a:solidFill>
                  <a:srgbClr val="C00000"/>
                </a:solidFill>
              </a:rPr>
              <a:t>WOW!</a:t>
            </a:r>
            <a:r>
              <a:rPr lang="en-CA" sz="3300" b="1" dirty="0">
                <a:solidFill>
                  <a:schemeClr val="accent1">
                    <a:lumMod val="50000"/>
                  </a:schemeClr>
                </a:solidFill>
              </a:rPr>
              <a:t> Customer Service Initiative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097" y="1383618"/>
            <a:ext cx="3528365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Initiative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Integrating Customer Service and Inside Sales Operations into the same workspace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3153" y="1377035"/>
            <a:ext cx="4573289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Outcome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Instant communication to handle customer queries and issues -&gt; faster + more insightful customer experience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9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553" y="675442"/>
            <a:ext cx="61725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300" b="1" dirty="0">
                <a:solidFill>
                  <a:srgbClr val="C00000"/>
                </a:solidFill>
              </a:rPr>
              <a:t>WOW!</a:t>
            </a:r>
            <a:r>
              <a:rPr lang="en-CA" sz="3300" b="1" dirty="0">
                <a:solidFill>
                  <a:schemeClr val="accent1">
                    <a:lumMod val="50000"/>
                  </a:schemeClr>
                </a:solidFill>
              </a:rPr>
              <a:t> Customer Service Initiative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097" y="1383618"/>
            <a:ext cx="3528365" cy="116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Initiative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Integrating Customer Service and Inside Sales Operations into the same workspace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rgbClr val="C00000"/>
                </a:solidFill>
              </a:rPr>
              <a:t>New Online Ordering 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3153" y="1377035"/>
            <a:ext cx="4573289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b="1" dirty="0">
                <a:solidFill>
                  <a:srgbClr val="C00000"/>
                </a:solidFill>
              </a:rPr>
              <a:t>Outcome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CA" sz="1350" b="1" dirty="0">
                <a:solidFill>
                  <a:schemeClr val="accent1">
                    <a:lumMod val="50000"/>
                  </a:schemeClr>
                </a:solidFill>
              </a:rPr>
              <a:t>Instant communication to handle customer queries and issues -&gt; faster + more insightful customer experience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" y="230473"/>
            <a:ext cx="1117440" cy="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9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1418</Words>
  <Application>Microsoft Office PowerPoint</Application>
  <PresentationFormat>On-screen Show (16:9)</PresentationFormat>
  <Paragraphs>284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DIN Condensed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Integrated Workspace   Sales Operations &amp; Production</vt:lpstr>
      <vt:lpstr>PowerPoint Presentation</vt:lpstr>
      <vt:lpstr>PowerPoint Presentation</vt:lpstr>
      <vt:lpstr>PowerPoint Presentation</vt:lpstr>
      <vt:lpstr>Online Ordering Site</vt:lpstr>
      <vt:lpstr>PowerPoint Presentation</vt:lpstr>
      <vt:lpstr>PowerPoint Presentation</vt:lpstr>
      <vt:lpstr>Review of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Field Devices Orders Turnaround </vt:lpstr>
      <vt:lpstr>Customer SLA for Non-DCI Products</vt:lpstr>
      <vt:lpstr>WOW! Customer SLA </vt:lpstr>
      <vt:lpstr>PowerPoint Presentation</vt:lpstr>
      <vt:lpstr>PowerPoint Presentation</vt:lpstr>
    </vt:vector>
  </TitlesOfParts>
  <Company>Delta Controls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Murphy</dc:creator>
  <cp:lastModifiedBy>John Brough</cp:lastModifiedBy>
  <cp:revision>264</cp:revision>
  <cp:lastPrinted>2019-08-21T06:23:40Z</cp:lastPrinted>
  <dcterms:created xsi:type="dcterms:W3CDTF">2017-09-27T17:13:20Z</dcterms:created>
  <dcterms:modified xsi:type="dcterms:W3CDTF">2019-12-06T08:06:19Z</dcterms:modified>
</cp:coreProperties>
</file>